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slideLayouts/slideLayout27.xml" ContentType="application/vnd.openxmlformats-officedocument.presentationml.slideLayout+xml"/>
  <Override PartName="/ppt/theme/theme4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880" r:id="rId1"/>
    <p:sldMasterId id="2147483886" r:id="rId2"/>
    <p:sldMasterId id="2147483871" r:id="rId3"/>
    <p:sldMasterId id="2147483876" r:id="rId4"/>
    <p:sldMasterId id="2147483878" r:id="rId5"/>
  </p:sldMasterIdLst>
  <p:notesMasterIdLst>
    <p:notesMasterId r:id="rId26"/>
  </p:notesMasterIdLst>
  <p:handoutMasterIdLst>
    <p:handoutMasterId r:id="rId27"/>
  </p:handoutMasterIdLst>
  <p:sldIdLst>
    <p:sldId id="457" r:id="rId6"/>
    <p:sldId id="553" r:id="rId7"/>
    <p:sldId id="501" r:id="rId8"/>
    <p:sldId id="502" r:id="rId9"/>
    <p:sldId id="567" r:id="rId10"/>
    <p:sldId id="565" r:id="rId11"/>
    <p:sldId id="554" r:id="rId12"/>
    <p:sldId id="555" r:id="rId13"/>
    <p:sldId id="556" r:id="rId14"/>
    <p:sldId id="557" r:id="rId15"/>
    <p:sldId id="558" r:id="rId16"/>
    <p:sldId id="559" r:id="rId17"/>
    <p:sldId id="560" r:id="rId18"/>
    <p:sldId id="562" r:id="rId19"/>
    <p:sldId id="563" r:id="rId20"/>
    <p:sldId id="564" r:id="rId21"/>
    <p:sldId id="510" r:id="rId22"/>
    <p:sldId id="451" r:id="rId23"/>
    <p:sldId id="568" r:id="rId24"/>
    <p:sldId id="452" r:id="rId25"/>
  </p:sldIdLst>
  <p:sldSz cx="9906000" cy="6858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845">
          <p15:clr>
            <a:srgbClr val="A4A3A4"/>
          </p15:clr>
        </p15:guide>
        <p15:guide id="2" orient="horz" pos="1207">
          <p15:clr>
            <a:srgbClr val="A4A3A4"/>
          </p15:clr>
        </p15:guide>
        <p15:guide id="3" orient="horz" pos="28">
          <p15:clr>
            <a:srgbClr val="A4A3A4"/>
          </p15:clr>
        </p15:guide>
        <p15:guide id="4" pos="3891" userDrawn="1">
          <p15:clr>
            <a:srgbClr val="A4A3A4"/>
          </p15:clr>
        </p15:guide>
        <p15:guide id="5" pos="126">
          <p15:clr>
            <a:srgbClr val="A4A3A4"/>
          </p15:clr>
        </p15:guide>
        <p15:guide id="6" pos="6114">
          <p15:clr>
            <a:srgbClr val="A4A3A4"/>
          </p15:clr>
        </p15:guide>
        <p15:guide id="7" pos="4708">
          <p15:clr>
            <a:srgbClr val="A4A3A4"/>
          </p15:clr>
        </p15:guide>
        <p15:guide id="8" pos="4707">
          <p15:clr>
            <a:srgbClr val="A4A3A4"/>
          </p15:clr>
        </p15:guide>
        <p15:guide id="9" orient="horz" pos="754">
          <p15:clr>
            <a:srgbClr val="A4A3A4"/>
          </p15:clr>
        </p15:guide>
        <p15:guide id="10" orient="horz" pos="2478">
          <p15:clr>
            <a:srgbClr val="A4A3A4"/>
          </p15:clr>
        </p15:guide>
        <p15:guide id="11" orient="horz" pos="981">
          <p15:clr>
            <a:srgbClr val="A4A3A4"/>
          </p15:clr>
        </p15:guide>
        <p15:guide id="12" orient="horz" pos="3929" userDrawn="1">
          <p15:clr>
            <a:srgbClr val="A4A3A4"/>
          </p15:clr>
        </p15:guide>
        <p15:guide id="13" pos="39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FF"/>
    <a:srgbClr val="000066"/>
    <a:srgbClr val="808080"/>
    <a:srgbClr val="457B65"/>
    <a:srgbClr val="305647"/>
    <a:srgbClr val="99CC00"/>
    <a:srgbClr val="0776AD"/>
    <a:srgbClr val="0066CC"/>
    <a:srgbClr val="93D1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20" autoAdjust="0"/>
    <p:restoredTop sz="93861" autoAdjust="0"/>
  </p:normalViewPr>
  <p:slideViewPr>
    <p:cSldViewPr showGuides="1">
      <p:cViewPr>
        <p:scale>
          <a:sx n="116" d="100"/>
          <a:sy n="116" d="100"/>
        </p:scale>
        <p:origin x="-1332" y="-72"/>
      </p:cViewPr>
      <p:guideLst>
        <p:guide orient="horz" pos="845"/>
        <p:guide orient="horz" pos="1207"/>
        <p:guide orient="horz" pos="28"/>
        <p:guide orient="horz" pos="754"/>
        <p:guide orient="horz" pos="2478"/>
        <p:guide orient="horz" pos="981"/>
        <p:guide orient="horz" pos="3929"/>
        <p:guide pos="3891"/>
        <p:guide pos="126"/>
        <p:guide pos="6114"/>
        <p:guide pos="4708"/>
        <p:guide pos="4707"/>
        <p:guide pos="398"/>
      </p:guideLst>
    </p:cSldViewPr>
  </p:slideViewPr>
  <p:outlineViewPr>
    <p:cViewPr>
      <p:scale>
        <a:sx n="33" d="100"/>
        <a:sy n="33" d="100"/>
      </p:scale>
      <p:origin x="0" y="3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448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644" y="0"/>
            <a:ext cx="2945448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A7C04C70-E96B-4581-A1E8-FB317A39C948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802"/>
            <a:ext cx="2945448" cy="49625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644" y="9428802"/>
            <a:ext cx="2945448" cy="49625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ED534022-E336-428C-B979-2B4F9694BE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4915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>
                <a:latin typeface="산돌고딕B" pitchFamily="50" charset="-127"/>
                <a:ea typeface="산돌고딕B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>
                <a:latin typeface="산돌고딕B" pitchFamily="50" charset="-127"/>
                <a:ea typeface="산돌고딕B" pitchFamily="50" charset="-127"/>
              </a:defRPr>
            </a:lvl1pPr>
          </a:lstStyle>
          <a:p>
            <a:fld id="{14C3415D-A6A5-491D-91F3-0640AC58B972}" type="datetimeFigureOut">
              <a:rPr lang="ko-KR" altLang="en-US" smtClean="0"/>
              <a:pPr/>
              <a:t>2016-02-19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>
                <a:latin typeface="산돌고딕B" pitchFamily="50" charset="-127"/>
                <a:ea typeface="산돌고딕B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633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>
                <a:latin typeface="산돌고딕B" pitchFamily="50" charset="-127"/>
                <a:ea typeface="산돌고딕B" pitchFamily="50" charset="-127"/>
              </a:defRPr>
            </a:lvl1pPr>
          </a:lstStyle>
          <a:p>
            <a:fld id="{F7427BD4-557B-489A-9CFB-1263C0E851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31721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z="1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55568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0394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sz="1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>
                <a:solidFill>
                  <a:prstClr val="black"/>
                </a:solidFill>
              </a:rPr>
              <a:pPr/>
              <a:t>2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6922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ko-KR" altLang="en-US" sz="1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>
                <a:solidFill>
                  <a:prstClr val="black"/>
                </a:solidFill>
              </a:rPr>
              <a:pPr/>
              <a:t>3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4285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03948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3770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503457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91597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9701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744691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84611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956274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07363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18590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305446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682443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>
                <a:solidFill>
                  <a:prstClr val="black"/>
                </a:solidFill>
              </a:rPr>
              <a:pPr/>
              <a:t>16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4285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17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72246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7BD4-557B-489A-9CFB-1263C0E851D9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87033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1"/>
          <p:cNvSpPr>
            <a:spLocks noGrp="1"/>
          </p:cNvSpPr>
          <p:nvPr>
            <p:ph type="title"/>
          </p:nvPr>
        </p:nvSpPr>
        <p:spPr>
          <a:xfrm>
            <a:off x="742498" y="527931"/>
            <a:ext cx="8782536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0" lvl="1" algn="l" defTabSz="762000" rtl="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1"/>
          <p:cNvSpPr>
            <a:spLocks noGrp="1"/>
          </p:cNvSpPr>
          <p:nvPr>
            <p:ph type="title"/>
          </p:nvPr>
        </p:nvSpPr>
        <p:spPr>
          <a:xfrm>
            <a:off x="742498" y="527931"/>
            <a:ext cx="8782536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0" lvl="1" algn="l" defTabSz="762000" rtl="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965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3141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8151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059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1958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1540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9402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2118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9AA390D-722C-4DCF-AF4A-710CD5CED589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281365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710F850F-CFE2-4B0B-9178-6DC22DAD7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29883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1040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81040" y="1825625"/>
            <a:ext cx="854392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9AA390D-722C-4DCF-AF4A-710CD5CED589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281365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710F850F-CFE2-4B0B-9178-6DC22DAD7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05236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6278" y="1709738"/>
            <a:ext cx="85439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76278" y="4589465"/>
            <a:ext cx="85439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9AA390D-722C-4DCF-AF4A-710CD5CED589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281365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710F850F-CFE2-4B0B-9178-6DC22DAD7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26598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1040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195762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9202" y="1825625"/>
            <a:ext cx="4195763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9AA390D-722C-4DCF-AF4A-710CD5CED589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281365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710F850F-CFE2-4B0B-9178-6DC22DAD7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48343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262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82624" y="1681164"/>
            <a:ext cx="419100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82624" y="2505076"/>
            <a:ext cx="419100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14916" y="1681164"/>
            <a:ext cx="42116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14916" y="2505076"/>
            <a:ext cx="42116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9AA390D-722C-4DCF-AF4A-710CD5CED589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281365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710F850F-CFE2-4B0B-9178-6DC22DAD7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3239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1040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9AA390D-722C-4DCF-AF4A-710CD5CED589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281365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710F850F-CFE2-4B0B-9178-6DC22DAD7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11622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9AA390D-722C-4DCF-AF4A-710CD5CED589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281365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710F850F-CFE2-4B0B-9178-6DC22DAD7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58533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2628" y="457200"/>
            <a:ext cx="31940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11637" y="987427"/>
            <a:ext cx="5014912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82628" y="2057400"/>
            <a:ext cx="31940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9AA390D-722C-4DCF-AF4A-710CD5CED589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281365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710F850F-CFE2-4B0B-9178-6DC22DAD7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61460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2628" y="457200"/>
            <a:ext cx="31940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211637" y="987427"/>
            <a:ext cx="5014912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82628" y="2057400"/>
            <a:ext cx="31940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9AA390D-722C-4DCF-AF4A-710CD5CED589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281365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710F850F-CFE2-4B0B-9178-6DC22DAD7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7836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1040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81040" y="1825625"/>
            <a:ext cx="8543925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9AA390D-722C-4DCF-AF4A-710CD5CED589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281365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710F850F-CFE2-4B0B-9178-6DC22DAD7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81337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089777" y="365125"/>
            <a:ext cx="2135188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56337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D9AA390D-722C-4DCF-AF4A-710CD5CED589}" type="datetimeFigureOut">
              <a:rPr lang="ko-KR" altLang="en-US" smtClean="0"/>
              <a:pPr/>
              <a:t>2016-02-19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281365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710F850F-CFE2-4B0B-9178-6DC22DAD7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9586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산돌고딕B" pitchFamily="50" charset="-127"/>
                <a:ea typeface="산돌고딕B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fld id="{D8122983-51A1-431C-B845-369B3A7257D7}" type="datetimeFigureOut">
              <a:rPr lang="ko-KR" altLang="en-US" smtClean="0">
                <a:solidFill>
                  <a:prstClr val="black"/>
                </a:solidFill>
              </a:rPr>
              <a:pPr/>
              <a:t>2016-02-19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3"/>
            <a:ext cx="31369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3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fld id="{043E2C2B-8804-4F76-857E-564AA85DCDB5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9095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fld id="{D8122983-51A1-431C-B845-369B3A7257D7}" type="datetimeFigureOut">
              <a:rPr lang="ko-KR" altLang="en-US" smtClean="0">
                <a:solidFill>
                  <a:prstClr val="black"/>
                </a:solidFill>
              </a:rPr>
              <a:pPr/>
              <a:t>2016-02-19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0" y="6356353"/>
            <a:ext cx="31369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099300" y="6356353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fld id="{043E2C2B-8804-4F76-857E-564AA85DCDB5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8057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  <a:lvl2pPr>
              <a:defRPr>
                <a:latin typeface="산돌고딕B" pitchFamily="50" charset="-127"/>
                <a:ea typeface="산돌고딕B" pitchFamily="50" charset="-127"/>
              </a:defRPr>
            </a:lvl2pPr>
            <a:lvl3pPr>
              <a:defRPr>
                <a:latin typeface="산돌고딕B" pitchFamily="50" charset="-127"/>
                <a:ea typeface="산돌고딕B" pitchFamily="50" charset="-127"/>
              </a:defRPr>
            </a:lvl3pPr>
            <a:lvl4pPr>
              <a:defRPr>
                <a:latin typeface="산돌고딕B" pitchFamily="50" charset="-127"/>
                <a:ea typeface="산돌고딕B" pitchFamily="50" charset="-127"/>
              </a:defRPr>
            </a:lvl4pPr>
            <a:lvl5pPr>
              <a:defRPr>
                <a:latin typeface="산돌고딕B" pitchFamily="50" charset="-127"/>
                <a:ea typeface="산돌고딕B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fld id="{D8122983-51A1-431C-B845-369B3A7257D7}" type="datetimeFigureOut">
              <a:rPr lang="ko-KR" altLang="en-US" smtClean="0">
                <a:solidFill>
                  <a:prstClr val="black"/>
                </a:solidFill>
              </a:rPr>
              <a:pPr/>
              <a:t>2016-02-19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3"/>
            <a:ext cx="31369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3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산돌고딕B" pitchFamily="50" charset="-127"/>
                <a:ea typeface="산돌고딕B" pitchFamily="50" charset="-127"/>
              </a:defRPr>
            </a:lvl1pPr>
          </a:lstStyle>
          <a:p>
            <a:fld id="{043E2C2B-8804-4F76-857E-564AA85DCDB5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8412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1"/>
          <p:cNvSpPr>
            <a:spLocks noGrp="1"/>
          </p:cNvSpPr>
          <p:nvPr>
            <p:ph type="title"/>
          </p:nvPr>
        </p:nvSpPr>
        <p:spPr>
          <a:xfrm>
            <a:off x="742498" y="527931"/>
            <a:ext cx="8782536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0" lvl="1" algn="l" defTabSz="762000" rtl="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 userDrawn="1"/>
        </p:nvSpPr>
        <p:spPr bwMode="gray">
          <a:xfrm>
            <a:off x="4873453" y="6601838"/>
            <a:ext cx="158698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fld id="{49D67EC9-A56B-44C1-AE0C-8DD87BBFF0DF}" type="slidenum">
              <a:rPr lang="en-US" altLang="ko-KR" sz="900" smtClean="0">
                <a:solidFill>
                  <a:srgbClr val="969696"/>
                </a:solidFill>
                <a:latin typeface="HY견고딕" pitchFamily="18" charset="-127"/>
                <a:ea typeface="HY견고딕" pitchFamily="18" charset="-127"/>
              </a:rPr>
              <a:pPr algn="ctr">
                <a:defRPr/>
              </a:pPr>
              <a:t>‹#›</a:t>
            </a:fld>
            <a:endParaRPr lang="en-US" altLang="ko-KR" sz="900" dirty="0">
              <a:solidFill>
                <a:srgbClr val="969696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제목 개체 틀 11"/>
          <p:cNvSpPr>
            <a:spLocks noGrp="1"/>
          </p:cNvSpPr>
          <p:nvPr>
            <p:ph type="title"/>
          </p:nvPr>
        </p:nvSpPr>
        <p:spPr>
          <a:xfrm>
            <a:off x="742498" y="527931"/>
            <a:ext cx="8782536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0" lvl="1" algn="l" defTabSz="762000" rtl="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pic>
        <p:nvPicPr>
          <p:cNvPr id="1027" name="Picture 3" descr="D:\업무\klnet_ci_2009\케이엘넷CI_2009\CI_2012\klnet_2009_black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9080189" y="6565268"/>
            <a:ext cx="777685" cy="260648"/>
          </a:xfrm>
          <a:prstGeom prst="rect">
            <a:avLst/>
          </a:prstGeom>
          <a:noFill/>
        </p:spPr>
      </p:pic>
      <p:pic>
        <p:nvPicPr>
          <p:cNvPr id="8" name="Picture 2" descr="D:\업무\제안서\해양수산부\해양수산부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8101" y="6410355"/>
            <a:ext cx="920552" cy="419070"/>
          </a:xfrm>
          <a:prstGeom prst="rect">
            <a:avLst/>
          </a:prstGeom>
          <a:noFill/>
        </p:spPr>
      </p:pic>
      <p:pic>
        <p:nvPicPr>
          <p:cNvPr id="7" name="Picture 2" descr="D:\업무\제안서\해양수산부\포트미스\icon.png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625408" y="332656"/>
            <a:ext cx="1071254" cy="86747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 userDrawn="1"/>
        </p:nvSpPr>
        <p:spPr>
          <a:xfrm>
            <a:off x="434968" y="88924"/>
            <a:ext cx="25891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2016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년도 해운종합정보시스템 개선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5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7" r:id="rId8"/>
    <p:sldLayoutId id="2147483908" r:id="rId9"/>
    <p:sldLayoutId id="2147483909" r:id="rId10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>
        <a:defRPr lang="ko-KR" altLang="en-US" sz="2800" kern="1200" dirty="0" smtClean="0">
          <a:solidFill>
            <a:schemeClr val="tx1"/>
          </a:solidFill>
          <a:latin typeface="나눔고딕 ExtraBold" pitchFamily="50" charset="-127"/>
          <a:ea typeface="나눔고딕 ExtraBold" pitchFamily="50" charset="-127"/>
          <a:cs typeface="Arial" pitchFamily="34" charset="0"/>
        </a:defRPr>
      </a:lvl2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064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  <p:sldLayoutId id="2147483888" r:id="rId2"/>
    <p:sldLayoutId id="2147483889" r:id="rId3"/>
    <p:sldLayoutId id="2147483890" r:id="rId4"/>
    <p:sldLayoutId id="2147483891" r:id="rId5"/>
    <p:sldLayoutId id="2147483892" r:id="rId6"/>
    <p:sldLayoutId id="2147483893" r:id="rId7"/>
    <p:sldLayoutId id="2147483894" r:id="rId8"/>
    <p:sldLayoutId id="2147483895" r:id="rId9"/>
    <p:sldLayoutId id="2147483896" r:id="rId10"/>
    <p:sldLayoutId id="2147483897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82" r:id="rId5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 userDrawn="1"/>
        </p:nvSpPr>
        <p:spPr bwMode="gray">
          <a:xfrm>
            <a:off x="4873453" y="6601838"/>
            <a:ext cx="158698" cy="13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fld id="{49D67EC9-A56B-44C1-AE0C-8DD87BBFF0DF}" type="slidenum">
              <a:rPr lang="en-US" altLang="ko-KR" sz="900" smtClean="0">
                <a:solidFill>
                  <a:srgbClr val="969696"/>
                </a:solidFill>
                <a:latin typeface="HY견고딕" pitchFamily="18" charset="-127"/>
                <a:ea typeface="HY견고딕" pitchFamily="18" charset="-127"/>
              </a:rPr>
              <a:pPr algn="ctr">
                <a:defRPr/>
              </a:pPr>
              <a:t>‹#›</a:t>
            </a:fld>
            <a:endParaRPr lang="en-US" altLang="ko-KR" sz="900" dirty="0">
              <a:solidFill>
                <a:srgbClr val="96969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9" name="Picture 3" descr="D:\업무\klnet_ci_2009\케이엘넷CI_2009\CI_2012\klnet_2009_black.png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80189" y="6565268"/>
            <a:ext cx="777685" cy="260648"/>
          </a:xfrm>
          <a:prstGeom prst="rect">
            <a:avLst/>
          </a:prstGeom>
          <a:noFill/>
        </p:spPr>
      </p:pic>
      <p:pic>
        <p:nvPicPr>
          <p:cNvPr id="1026" name="Picture 2" descr="D:\업무\제안서\해양수산부\해양수산부.pn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1" y="6410355"/>
            <a:ext cx="920552" cy="419070"/>
          </a:xfrm>
          <a:prstGeom prst="rect">
            <a:avLst/>
          </a:prstGeom>
          <a:noFill/>
        </p:spPr>
      </p:pic>
      <p:pic>
        <p:nvPicPr>
          <p:cNvPr id="11" name="Picture 2" descr="D:\업무\제안서\해양수산부\포트미스\icon.png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25408" y="332656"/>
            <a:ext cx="1071254" cy="867471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 userDrawn="1"/>
        </p:nvSpPr>
        <p:spPr>
          <a:xfrm>
            <a:off x="992560" y="72332"/>
            <a:ext cx="19591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해운종합정보시스템 고도화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98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>
        <a:defRPr lang="ko-KR" altLang="en-US" sz="2800" kern="1200" dirty="0" smtClean="0">
          <a:solidFill>
            <a:prstClr val="black"/>
          </a:solidFill>
          <a:latin typeface="나눔고딕 ExtraBold" pitchFamily="50" charset="-127"/>
          <a:ea typeface="나눔고딕 ExtraBold" pitchFamily="50" charset="-127"/>
          <a:cs typeface="Arial" pitchFamily="34" charset="0"/>
        </a:defRPr>
      </a:lvl2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1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is.go.kr/" TargetMode="External"/><Relationship Id="rId4" Type="http://schemas.openxmlformats.org/officeDocument/2006/relationships/hyperlink" Target="http://www.sis.go.kr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1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D:\업무\klnet_ci_2009\케이엘넷CI_2009\CI_2012\klnet_2009_blac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13342" y="5517232"/>
            <a:ext cx="1359830" cy="455759"/>
          </a:xfrm>
          <a:prstGeom prst="rect">
            <a:avLst/>
          </a:prstGeom>
          <a:noFill/>
        </p:spPr>
      </p:pic>
      <p:pic>
        <p:nvPicPr>
          <p:cNvPr id="12" name="Picture 2" descr="D:\업무\제안서\해양수산부\재해복구_1307\해양수산부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4488" y="188640"/>
            <a:ext cx="2214473" cy="1008112"/>
          </a:xfrm>
          <a:prstGeom prst="rect">
            <a:avLst/>
          </a:prstGeom>
          <a:noFill/>
        </p:spPr>
      </p:pic>
      <p:sp>
        <p:nvSpPr>
          <p:cNvPr id="7" name="Rectangle 8"/>
          <p:cNvSpPr/>
          <p:nvPr/>
        </p:nvSpPr>
        <p:spPr>
          <a:xfrm>
            <a:off x="5529064" y="2564904"/>
            <a:ext cx="2520280" cy="432048"/>
          </a:xfrm>
          <a:prstGeom prst="rect">
            <a:avLst/>
          </a:prstGeom>
          <a:solidFill>
            <a:srgbClr val="00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algn="ctr"/>
            <a:r>
              <a:rPr lang="ko-KR" altLang="en-US" sz="2000" b="1" kern="0" dirty="0" smtClean="0">
                <a:solidFill>
                  <a:schemeClr val="bg1"/>
                </a:solidFill>
              </a:rPr>
              <a:t>이용자 교육</a:t>
            </a:r>
            <a:r>
              <a:rPr lang="en-US" altLang="ko-KR" sz="2000" b="1" kern="0" dirty="0" smtClean="0">
                <a:solidFill>
                  <a:schemeClr val="bg1"/>
                </a:solidFill>
              </a:rPr>
              <a:t>(</a:t>
            </a:r>
            <a:r>
              <a:rPr lang="ko-KR" altLang="en-US" sz="2000" b="1" kern="0" dirty="0" smtClean="0">
                <a:solidFill>
                  <a:schemeClr val="bg1"/>
                </a:solidFill>
              </a:rPr>
              <a:t>선사</a:t>
            </a:r>
            <a:r>
              <a:rPr lang="en-US" altLang="ko-KR" sz="2000" b="1" kern="0" dirty="0" smtClean="0">
                <a:solidFill>
                  <a:schemeClr val="bg1"/>
                </a:solidFill>
              </a:rPr>
              <a:t>)</a:t>
            </a:r>
            <a:endParaRPr lang="ko-KR" altLang="en-US" sz="2000" b="1" kern="0" dirty="0" smtClean="0">
              <a:solidFill>
                <a:schemeClr val="bg1"/>
              </a:solidFill>
            </a:endParaRPr>
          </a:p>
        </p:txBody>
      </p:sp>
      <p:sp>
        <p:nvSpPr>
          <p:cNvPr id="11" name="제목 462"/>
          <p:cNvSpPr txBox="1">
            <a:spLocks/>
          </p:cNvSpPr>
          <p:nvPr/>
        </p:nvSpPr>
        <p:spPr>
          <a:xfrm>
            <a:off x="5745088" y="4139788"/>
            <a:ext cx="223224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1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1" i="0" u="none" strike="noStrike" kern="0" normalizeH="0" baseline="0" noProof="0" dirty="0" smtClean="0">
                <a:solidFill>
                  <a:srgbClr val="002E34"/>
                </a:solidFill>
                <a:uLnTx/>
                <a:uFillTx/>
              </a:rPr>
              <a:t>2016.02.19.</a:t>
            </a:r>
            <a:endParaRPr kumimoji="0" lang="ko-KR" altLang="en-US" b="1" i="0" u="none" strike="noStrike" kern="0" normalizeH="0" baseline="0" noProof="0" dirty="0">
              <a:solidFill>
                <a:srgbClr val="002E34"/>
              </a:solidFill>
              <a:uLnTx/>
              <a:uFillTx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15753" y="1412776"/>
            <a:ext cx="755367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latin typeface="나눔고딕 ExtraBold" pitchFamily="50" charset="-127"/>
                <a:ea typeface="나눔고딕 ExtraBold" pitchFamily="50" charset="-127"/>
              </a:rPr>
              <a:t>2016</a:t>
            </a:r>
            <a:r>
              <a:rPr lang="ko-KR" altLang="en-US" sz="3200" b="1" dirty="0" smtClean="0">
                <a:latin typeface="나눔고딕 ExtraBold" pitchFamily="50" charset="-127"/>
                <a:ea typeface="나눔고딕 ExtraBold" pitchFamily="50" charset="-127"/>
              </a:rPr>
              <a:t>년도 해운종합정보시스템 개선 사업</a:t>
            </a:r>
            <a:endParaRPr lang="en-US" altLang="ko-KR" sz="3200" b="1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 algn="ctr"/>
            <a:r>
              <a:rPr lang="en-US" altLang="ko-KR" sz="3200" b="1" dirty="0" smtClean="0">
                <a:latin typeface="맑은 고딕"/>
                <a:ea typeface="맑은 고딕"/>
              </a:rPr>
              <a:t>【</a:t>
            </a:r>
            <a:r>
              <a:rPr lang="ko-KR" altLang="en-US" sz="3200" b="1" dirty="0" smtClean="0">
                <a:latin typeface="나눔고딕 ExtraBold" pitchFamily="50" charset="-127"/>
                <a:ea typeface="나눔고딕 ExtraBold" pitchFamily="50" charset="-127"/>
              </a:rPr>
              <a:t>해운경영관리시스템</a:t>
            </a:r>
            <a:r>
              <a:rPr lang="en-US" altLang="ko-KR" sz="3200" b="1" dirty="0" smtClean="0">
                <a:latin typeface="맑은 고딕"/>
                <a:ea typeface="맑은 고딕"/>
              </a:rPr>
              <a:t>】</a:t>
            </a:r>
            <a:endParaRPr lang="ko-KR" altLang="en-US" sz="3200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9810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56506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ko-KR" altLang="en-US" kern="0" dirty="0" smtClean="0">
                <a:solidFill>
                  <a:prstClr val="black"/>
                </a:solidFill>
              </a:rPr>
              <a:t>해운경영현</a:t>
            </a:r>
            <a:r>
              <a:rPr lang="ko-KR" altLang="en-US" kern="0" dirty="0">
                <a:solidFill>
                  <a:prstClr val="black"/>
                </a:solidFill>
              </a:rPr>
              <a:t>황</a:t>
            </a:r>
            <a:r>
              <a:rPr lang="ko-KR" altLang="en-US" kern="0" dirty="0" smtClean="0">
                <a:solidFill>
                  <a:prstClr val="black"/>
                </a:solidFill>
              </a:rPr>
              <a:t> 제출 목록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902439"/>
              </p:ext>
            </p:extLst>
          </p:nvPr>
        </p:nvGraphicFramePr>
        <p:xfrm>
          <a:off x="704528" y="1412782"/>
          <a:ext cx="8640960" cy="4392480"/>
        </p:xfrm>
        <a:graphic>
          <a:graphicData uri="http://schemas.openxmlformats.org/drawingml/2006/table">
            <a:tbl>
              <a:tblPr/>
              <a:tblGrid>
                <a:gridCol w="479771"/>
                <a:gridCol w="2903440"/>
                <a:gridCol w="1997665"/>
                <a:gridCol w="893366"/>
                <a:gridCol w="430139"/>
                <a:gridCol w="430139"/>
                <a:gridCol w="430139"/>
                <a:gridCol w="430139"/>
                <a:gridCol w="646162"/>
              </a:tblGrid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NO.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경영현황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제출주기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1/4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2/4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3/4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4/4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비고</a:t>
                      </a:r>
                      <a:endParaRPr lang="en-US" altLang="ko-KR" sz="1400" b="1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A5A5"/>
                    </a:solidFill>
                  </a:tcPr>
                </a:tc>
              </a:tr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일반현황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및 주주현황 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　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분기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운항선박현황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　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분기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수송실적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및 운임수입 현황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　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분기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용대선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현황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　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분기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운항노선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현황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　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분기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장기운송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계약현황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　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분기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7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선박도입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및 매각현황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신조선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발주 현황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분기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8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　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중고선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도입 현황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분기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9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　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선박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매각 현황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분기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10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재무제표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손익계산서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반기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60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11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 </a:t>
                      </a: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재무상태표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36000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나눔고딕 ExtraBold" pitchFamily="50" charset="-127"/>
                          <a:ea typeface="나눔고딕 ExtraBold" pitchFamily="50" charset="-127"/>
                        </a:rPr>
                        <a:t>반기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753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6"/>
          <p:cNvGrpSpPr/>
          <p:nvPr/>
        </p:nvGrpSpPr>
        <p:grpSpPr>
          <a:xfrm>
            <a:off x="2738557" y="1627748"/>
            <a:ext cx="6560507" cy="539527"/>
            <a:chOff x="1400344" y="1700808"/>
            <a:chExt cx="6560507" cy="539527"/>
          </a:xfrm>
        </p:grpSpPr>
        <p:grpSp>
          <p:nvGrpSpPr>
            <p:cNvPr id="3" name="그룹 15"/>
            <p:cNvGrpSpPr/>
            <p:nvPr/>
          </p:nvGrpSpPr>
          <p:grpSpPr>
            <a:xfrm>
              <a:off x="1836693" y="1700808"/>
              <a:ext cx="6124158" cy="539527"/>
              <a:chOff x="1836693" y="2698740"/>
              <a:chExt cx="6124158" cy="539527"/>
            </a:xfrm>
          </p:grpSpPr>
          <p:sp>
            <p:nvSpPr>
              <p:cNvPr id="11" name="직사각형 10"/>
              <p:cNvSpPr/>
              <p:nvPr/>
            </p:nvSpPr>
            <p:spPr>
              <a:xfrm>
                <a:off x="1856656" y="2698740"/>
                <a:ext cx="5718571" cy="539527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60000"/>
                      <a:lumOff val="40000"/>
                      <a:alpha val="13000"/>
                    </a:schemeClr>
                  </a:gs>
                  <a:gs pos="4000">
                    <a:schemeClr val="accent1">
                      <a:lumMod val="60000"/>
                      <a:lumOff val="40000"/>
                      <a:alpha val="35000"/>
                    </a:schemeClr>
                  </a:gs>
                  <a:gs pos="49000">
                    <a:schemeClr val="accent1">
                      <a:lumMod val="60000"/>
                      <a:lumOff val="40000"/>
                      <a:alpha val="46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이등변 삼각형 11"/>
              <p:cNvSpPr/>
              <p:nvPr/>
            </p:nvSpPr>
            <p:spPr>
              <a:xfrm rot="5400000" flipH="1">
                <a:off x="1825171" y="2896495"/>
                <a:ext cx="167059" cy="144016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Text Box 18"/>
              <p:cNvSpPr txBox="1">
                <a:spLocks noChangeArrowheads="1"/>
              </p:cNvSpPr>
              <p:nvPr/>
            </p:nvSpPr>
            <p:spPr bwMode="auto">
              <a:xfrm>
                <a:off x="2068412" y="2783837"/>
                <a:ext cx="5892439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31750">
                  <a:bevelT w="0" h="19050"/>
                  <a:extrusionClr>
                    <a:schemeClr val="accent1">
                      <a:lumMod val="50000"/>
                    </a:schemeClr>
                  </a:extrusionClr>
                  <a:contourClr>
                    <a:schemeClr val="bg1"/>
                  </a:contourClr>
                </a:sp3d>
              </a:bodyPr>
              <a:lstStyle/>
              <a:p>
                <a:pPr defTabSz="1074738">
                  <a:spcBef>
                    <a:spcPct val="0"/>
                  </a:spcBef>
                </a:pPr>
                <a:r>
                  <a:rPr lang="ko-KR" altLang="en-US" sz="2000" dirty="0" smtClean="0">
                    <a:solidFill>
                      <a:srgbClr val="4F81BD">
                        <a:lumMod val="50000"/>
                      </a:srgb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사용설명서</a:t>
                </a:r>
              </a:p>
            </p:txBody>
          </p:sp>
        </p:grpSp>
        <p:sp>
          <p:nvSpPr>
            <p:cNvPr id="10" name="TextBox 9"/>
            <p:cNvSpPr txBox="1"/>
            <p:nvPr/>
          </p:nvSpPr>
          <p:spPr>
            <a:xfrm>
              <a:off x="1400344" y="1759564"/>
              <a:ext cx="352052" cy="443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  <a:scene3d>
                <a:camera prst="orthographicFront"/>
                <a:lightRig rig="harsh" dir="tl"/>
              </a:scene3d>
              <a:sp3d contourW="19050" prstMaterial="flat">
                <a:bevelT w="0" h="25400" prst="artDeco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/>
            <a:p>
              <a:pPr marL="0" lvl="1" indent="-92075" algn="r" defTabSz="885825" eaLnBrk="0" latinLnBrk="0" hangingPunct="0">
                <a:lnSpc>
                  <a:spcPct val="90000"/>
                </a:lnSpc>
                <a:spcBef>
                  <a:spcPct val="10000"/>
                </a:spcBef>
                <a:buClr>
                  <a:sysClr val="windowText" lastClr="000000"/>
                </a:buClr>
                <a:tabLst>
                  <a:tab pos="5648325" algn="l"/>
                </a:tabLst>
                <a:defRPr/>
              </a:pPr>
              <a:r>
                <a:rPr lang="en-US" altLang="ko-KR" sz="3200" kern="0" dirty="0" smtClean="0">
                  <a:solidFill>
                    <a:srgbClr val="4F81BD">
                      <a:lumMod val="50000"/>
                    </a:srgbClr>
                  </a:solidFill>
                  <a:latin typeface="나눔명조 ExtraBold" pitchFamily="18" charset="-127"/>
                  <a:ea typeface="나눔명조 ExtraBold" pitchFamily="18" charset="-127"/>
                </a:rPr>
                <a:t>Ⅰ</a:t>
              </a:r>
              <a:endParaRPr lang="ko-KR" altLang="en-US" sz="3200" kern="0" dirty="0" smtClean="0">
                <a:solidFill>
                  <a:srgbClr val="4F81BD">
                    <a:lumMod val="50000"/>
                  </a:srgbClr>
                </a:solidFill>
                <a:latin typeface="나눔명조 ExtraBold" pitchFamily="18" charset="-127"/>
                <a:ea typeface="나눔명조 ExtraBold" pitchFamily="18" charset="-127"/>
              </a:endParaRPr>
            </a:p>
          </p:txBody>
        </p:sp>
      </p:grpSp>
      <p:grpSp>
        <p:nvGrpSpPr>
          <p:cNvPr id="4" name="그룹 13"/>
          <p:cNvGrpSpPr/>
          <p:nvPr/>
        </p:nvGrpSpPr>
        <p:grpSpPr>
          <a:xfrm>
            <a:off x="2738557" y="2406030"/>
            <a:ext cx="6560507" cy="539527"/>
            <a:chOff x="1400344" y="2438158"/>
            <a:chExt cx="6560507" cy="539527"/>
          </a:xfrm>
        </p:grpSpPr>
        <p:grpSp>
          <p:nvGrpSpPr>
            <p:cNvPr id="6" name="그룹 16"/>
            <p:cNvGrpSpPr/>
            <p:nvPr/>
          </p:nvGrpSpPr>
          <p:grpSpPr>
            <a:xfrm>
              <a:off x="1836693" y="2438158"/>
              <a:ext cx="6124158" cy="539527"/>
              <a:chOff x="1836693" y="3359094"/>
              <a:chExt cx="6124158" cy="539527"/>
            </a:xfrm>
          </p:grpSpPr>
          <p:sp>
            <p:nvSpPr>
              <p:cNvPr id="17" name="직사각형 16"/>
              <p:cNvSpPr/>
              <p:nvPr/>
            </p:nvSpPr>
            <p:spPr>
              <a:xfrm>
                <a:off x="1856656" y="3359094"/>
                <a:ext cx="5790579" cy="539527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60000"/>
                      <a:lumOff val="40000"/>
                      <a:alpha val="13000"/>
                    </a:schemeClr>
                  </a:gs>
                  <a:gs pos="4000">
                    <a:schemeClr val="accent1">
                      <a:lumMod val="60000"/>
                      <a:lumOff val="40000"/>
                      <a:alpha val="35000"/>
                    </a:schemeClr>
                  </a:gs>
                  <a:gs pos="49000">
                    <a:schemeClr val="accent1">
                      <a:lumMod val="60000"/>
                      <a:lumOff val="40000"/>
                      <a:alpha val="46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이등변 삼각형 17"/>
              <p:cNvSpPr/>
              <p:nvPr/>
            </p:nvSpPr>
            <p:spPr>
              <a:xfrm rot="5400000" flipH="1">
                <a:off x="1825171" y="3556849"/>
                <a:ext cx="167059" cy="144016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Text Box 18"/>
              <p:cNvSpPr txBox="1">
                <a:spLocks noChangeArrowheads="1"/>
              </p:cNvSpPr>
              <p:nvPr/>
            </p:nvSpPr>
            <p:spPr bwMode="auto">
              <a:xfrm>
                <a:off x="2068412" y="3444191"/>
                <a:ext cx="5892439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31750">
                  <a:bevelT w="0" h="19050"/>
                  <a:extrusionClr>
                    <a:schemeClr val="accent1">
                      <a:lumMod val="50000"/>
                    </a:schemeClr>
                  </a:extrusionClr>
                  <a:contourClr>
                    <a:schemeClr val="bg1"/>
                  </a:contourClr>
                </a:sp3d>
              </a:bodyPr>
              <a:lstStyle/>
              <a:p>
                <a:pPr defTabSz="1074738">
                  <a:spcBef>
                    <a:spcPct val="0"/>
                  </a:spcBef>
                </a:pPr>
                <a:r>
                  <a:rPr lang="ko-KR" altLang="en-US" sz="2000" dirty="0" smtClean="0">
                    <a:solidFill>
                      <a:srgbClr val="4F81BD">
                        <a:lumMod val="50000"/>
                      </a:srgb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경영관리시스템 시연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1400344" y="2514938"/>
              <a:ext cx="352052" cy="443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  <a:scene3d>
                <a:camera prst="orthographicFront"/>
                <a:lightRig rig="harsh" dir="tl"/>
              </a:scene3d>
              <a:sp3d contourW="19050" prstMaterial="flat">
                <a:bevelT w="0" h="25400" prst="artDeco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/>
            <a:p>
              <a:pPr marL="0" lvl="1" indent="-92075" algn="r" defTabSz="885825" eaLnBrk="0" latinLnBrk="0" hangingPunct="0">
                <a:lnSpc>
                  <a:spcPct val="90000"/>
                </a:lnSpc>
                <a:spcBef>
                  <a:spcPct val="10000"/>
                </a:spcBef>
                <a:buClr>
                  <a:sysClr val="windowText" lastClr="000000"/>
                </a:buClr>
                <a:tabLst>
                  <a:tab pos="5648325" algn="l"/>
                </a:tabLst>
                <a:defRPr/>
              </a:pPr>
              <a:r>
                <a:rPr lang="en-US" altLang="ko-KR" sz="3200" kern="0" dirty="0" smtClean="0">
                  <a:solidFill>
                    <a:srgbClr val="4F81BD">
                      <a:lumMod val="50000"/>
                    </a:srgbClr>
                  </a:solidFill>
                  <a:latin typeface="나눔명조 ExtraBold" pitchFamily="18" charset="-127"/>
                  <a:ea typeface="나눔명조 ExtraBold" pitchFamily="18" charset="-127"/>
                </a:rPr>
                <a:t>Ⅱ</a:t>
              </a:r>
              <a:endParaRPr lang="ko-KR" altLang="en-US" sz="3200" kern="0" dirty="0" smtClean="0">
                <a:solidFill>
                  <a:srgbClr val="4F81BD">
                    <a:lumMod val="50000"/>
                  </a:srgbClr>
                </a:solidFill>
                <a:latin typeface="나눔명조 ExtraBold" pitchFamily="18" charset="-127"/>
                <a:ea typeface="나눔명조 ExtraBold" pitchFamily="18" charset="-127"/>
              </a:endParaRPr>
            </a:p>
          </p:txBody>
        </p:sp>
      </p:grpSp>
      <p:grpSp>
        <p:nvGrpSpPr>
          <p:cNvPr id="7" name="그룹 19"/>
          <p:cNvGrpSpPr/>
          <p:nvPr/>
        </p:nvGrpSpPr>
        <p:grpSpPr>
          <a:xfrm>
            <a:off x="2738558" y="3198118"/>
            <a:ext cx="6560509" cy="539527"/>
            <a:chOff x="1400344" y="3241210"/>
            <a:chExt cx="6560509" cy="539527"/>
          </a:xfrm>
        </p:grpSpPr>
        <p:grpSp>
          <p:nvGrpSpPr>
            <p:cNvPr id="9" name="그룹 17"/>
            <p:cNvGrpSpPr/>
            <p:nvPr/>
          </p:nvGrpSpPr>
          <p:grpSpPr>
            <a:xfrm>
              <a:off x="1836693" y="3241210"/>
              <a:ext cx="6124160" cy="539527"/>
              <a:chOff x="1836693" y="4085150"/>
              <a:chExt cx="6124160" cy="539527"/>
            </a:xfrm>
          </p:grpSpPr>
          <p:sp>
            <p:nvSpPr>
              <p:cNvPr id="23" name="직사각형 22"/>
              <p:cNvSpPr/>
              <p:nvPr/>
            </p:nvSpPr>
            <p:spPr>
              <a:xfrm>
                <a:off x="1856657" y="4085150"/>
                <a:ext cx="5790577" cy="539527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60000"/>
                      <a:lumOff val="40000"/>
                      <a:alpha val="13000"/>
                    </a:schemeClr>
                  </a:gs>
                  <a:gs pos="4000">
                    <a:schemeClr val="accent1">
                      <a:lumMod val="60000"/>
                      <a:lumOff val="40000"/>
                      <a:alpha val="35000"/>
                    </a:schemeClr>
                  </a:gs>
                  <a:gs pos="49000">
                    <a:schemeClr val="accent1">
                      <a:lumMod val="60000"/>
                      <a:lumOff val="40000"/>
                      <a:alpha val="46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이등변 삼각형 23"/>
              <p:cNvSpPr/>
              <p:nvPr/>
            </p:nvSpPr>
            <p:spPr>
              <a:xfrm rot="5400000" flipH="1">
                <a:off x="1825171" y="4282905"/>
                <a:ext cx="167059" cy="144016"/>
              </a:xfrm>
              <a:prstGeom prst="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Text Box 18"/>
              <p:cNvSpPr txBox="1">
                <a:spLocks noChangeArrowheads="1"/>
              </p:cNvSpPr>
              <p:nvPr/>
            </p:nvSpPr>
            <p:spPr bwMode="auto">
              <a:xfrm>
                <a:off x="2068412" y="4170247"/>
                <a:ext cx="5892441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31750">
                  <a:bevelT w="0" h="19050"/>
                  <a:extrusionClr>
                    <a:schemeClr val="accent1">
                      <a:lumMod val="50000"/>
                    </a:schemeClr>
                  </a:extrusionClr>
                  <a:contourClr>
                    <a:schemeClr val="bg1"/>
                  </a:contourClr>
                </a:sp3d>
              </a:bodyPr>
              <a:lstStyle/>
              <a:p>
                <a:pPr defTabSz="1074738">
                  <a:spcBef>
                    <a:spcPct val="0"/>
                  </a:spcBef>
                </a:pPr>
                <a:r>
                  <a:rPr lang="ko-KR" altLang="en-US" sz="2000" dirty="0" smtClean="0">
                    <a:solidFill>
                      <a:srgbClr val="4F81BD">
                        <a:lumMod val="50000"/>
                      </a:srgbClr>
                    </a:solidFill>
                    <a:latin typeface="나눔고딕 ExtraBold" pitchFamily="50" charset="-127"/>
                    <a:ea typeface="나눔고딕 ExtraBold" pitchFamily="50" charset="-127"/>
                  </a:rPr>
                  <a:t>질의 응답</a:t>
                </a: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1400344" y="3310068"/>
              <a:ext cx="352052" cy="443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>
              <a:spAutoFit/>
              <a:scene3d>
                <a:camera prst="orthographicFront"/>
                <a:lightRig rig="harsh" dir="tl"/>
              </a:scene3d>
              <a:sp3d contourW="19050" prstMaterial="flat">
                <a:bevelT w="0" h="25400" prst="artDeco"/>
                <a:extrusionClr>
                  <a:schemeClr val="bg1"/>
                </a:extrusionClr>
                <a:contourClr>
                  <a:schemeClr val="bg1"/>
                </a:contourClr>
              </a:sp3d>
            </a:bodyPr>
            <a:lstStyle/>
            <a:p>
              <a:pPr marL="0" lvl="1" indent="-92075" algn="r" defTabSz="885825" eaLnBrk="0" latinLnBrk="0" hangingPunct="0">
                <a:lnSpc>
                  <a:spcPct val="90000"/>
                </a:lnSpc>
                <a:spcBef>
                  <a:spcPct val="10000"/>
                </a:spcBef>
                <a:buClr>
                  <a:sysClr val="windowText" lastClr="000000"/>
                </a:buClr>
                <a:tabLst>
                  <a:tab pos="5648325" algn="l"/>
                </a:tabLst>
                <a:defRPr/>
              </a:pPr>
              <a:r>
                <a:rPr lang="en-US" altLang="ko-KR" sz="3200" kern="0" dirty="0" smtClean="0">
                  <a:solidFill>
                    <a:srgbClr val="4F81BD">
                      <a:lumMod val="50000"/>
                    </a:srgbClr>
                  </a:solidFill>
                  <a:latin typeface="나눔명조 ExtraBold" pitchFamily="18" charset="-127"/>
                  <a:ea typeface="나눔명조 ExtraBold" pitchFamily="18" charset="-127"/>
                </a:rPr>
                <a:t>Ⅲ</a:t>
              </a:r>
              <a:endParaRPr lang="ko-KR" altLang="en-US" sz="3200" kern="0" dirty="0" smtClean="0">
                <a:solidFill>
                  <a:srgbClr val="4F81BD">
                    <a:lumMod val="50000"/>
                  </a:srgbClr>
                </a:solidFill>
                <a:latin typeface="나눔명조 ExtraBold" pitchFamily="18" charset="-127"/>
                <a:ea typeface="나눔명조 ExtraBold" pitchFamily="18" charset="-127"/>
              </a:endParaRPr>
            </a:p>
          </p:txBody>
        </p:sp>
      </p:grpSp>
      <p:sp>
        <p:nvSpPr>
          <p:cNvPr id="29" name="직사각형 28"/>
          <p:cNvSpPr/>
          <p:nvPr/>
        </p:nvSpPr>
        <p:spPr>
          <a:xfrm>
            <a:off x="3177065" y="3990206"/>
            <a:ext cx="5736375" cy="539527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13000"/>
                </a:schemeClr>
              </a:gs>
              <a:gs pos="4000">
                <a:schemeClr val="accent1">
                  <a:lumMod val="60000"/>
                  <a:lumOff val="40000"/>
                  <a:alpha val="35000"/>
                </a:schemeClr>
              </a:gs>
              <a:gs pos="49000">
                <a:schemeClr val="accent1">
                  <a:lumMod val="60000"/>
                  <a:lumOff val="40000"/>
                  <a:alpha val="46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1" name="그룹 18"/>
          <p:cNvGrpSpPr/>
          <p:nvPr/>
        </p:nvGrpSpPr>
        <p:grpSpPr>
          <a:xfrm>
            <a:off x="3177064" y="4782294"/>
            <a:ext cx="6104196" cy="539527"/>
            <a:chOff x="1856656" y="4817512"/>
            <a:chExt cx="6104196" cy="539527"/>
          </a:xfrm>
        </p:grpSpPr>
        <p:sp>
          <p:nvSpPr>
            <p:cNvPr id="35" name="직사각형 34"/>
            <p:cNvSpPr/>
            <p:nvPr/>
          </p:nvSpPr>
          <p:spPr>
            <a:xfrm>
              <a:off x="1856656" y="4817512"/>
              <a:ext cx="5736375" cy="539527"/>
            </a:xfrm>
            <a:prstGeom prst="rect">
              <a:avLst/>
            </a:prstGeom>
            <a:gradFill>
              <a:gsLst>
                <a:gs pos="0">
                  <a:schemeClr val="accent1">
                    <a:lumMod val="60000"/>
                    <a:lumOff val="40000"/>
                    <a:alpha val="13000"/>
                  </a:schemeClr>
                </a:gs>
                <a:gs pos="4000">
                  <a:schemeClr val="accent1">
                    <a:lumMod val="60000"/>
                    <a:lumOff val="40000"/>
                    <a:alpha val="35000"/>
                  </a:schemeClr>
                </a:gs>
                <a:gs pos="49000">
                  <a:schemeClr val="accent1">
                    <a:lumMod val="60000"/>
                    <a:lumOff val="40000"/>
                    <a:alpha val="46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Text Box 18"/>
            <p:cNvSpPr txBox="1">
              <a:spLocks noChangeArrowheads="1"/>
            </p:cNvSpPr>
            <p:nvPr/>
          </p:nvSpPr>
          <p:spPr bwMode="auto">
            <a:xfrm>
              <a:off x="2068412" y="4902609"/>
              <a:ext cx="589244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31750">
                <a:bevelT w="0" h="19050"/>
                <a:extrusionClr>
                  <a:schemeClr val="accent1">
                    <a:lumMod val="50000"/>
                  </a:schemeClr>
                </a:extrusionClr>
                <a:contourClr>
                  <a:schemeClr val="bg1"/>
                </a:contourClr>
              </a:sp3d>
            </a:bodyPr>
            <a:lstStyle/>
            <a:p>
              <a:pPr defTabSz="1074738">
                <a:spcBef>
                  <a:spcPct val="0"/>
                </a:spcBef>
              </a:pPr>
              <a:r>
                <a:rPr lang="ko-KR" altLang="en-US" sz="2000" dirty="0" smtClean="0">
                  <a:solidFill>
                    <a:srgbClr val="4F81BD">
                      <a:lumMod val="50000"/>
                    </a:srgbClr>
                  </a:solidFill>
                  <a:latin typeface="나눔고딕 ExtraBold" pitchFamily="50" charset="-127"/>
                  <a:ea typeface="나눔고딕 ExtraBold" pitchFamily="50" charset="-127"/>
                </a:rPr>
                <a:t> </a:t>
              </a:r>
            </a:p>
          </p:txBody>
        </p:sp>
      </p:grpSp>
      <p:pic>
        <p:nvPicPr>
          <p:cNvPr id="38" name="Picture 3" descr="D:\업무\klnet_ci_2009\케이엘넷CI_2009\CI_2012\klnet_2009_blac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53400" y="6381328"/>
            <a:ext cx="992532" cy="332656"/>
          </a:xfrm>
          <a:prstGeom prst="rect">
            <a:avLst/>
          </a:prstGeom>
          <a:noFill/>
        </p:spPr>
      </p:pic>
      <p:sp>
        <p:nvSpPr>
          <p:cNvPr id="41" name="Text Box 193"/>
          <p:cNvSpPr txBox="1">
            <a:spLocks noChangeArrowheads="1"/>
          </p:cNvSpPr>
          <p:nvPr/>
        </p:nvSpPr>
        <p:spPr bwMode="auto">
          <a:xfrm>
            <a:off x="5601072" y="826896"/>
            <a:ext cx="3406810" cy="734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0" lvl="1" algn="r" defTabSz="762000" eaLnBrk="0" latinLnBrk="0" hangingPunct="0">
              <a:lnSpc>
                <a:spcPct val="150000"/>
              </a:lnSpc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ko-KR" altLang="en-US" sz="3600" kern="0" spc="-150" dirty="0" smtClean="0">
                <a:solidFill>
                  <a:srgbClr val="0776AD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목차</a:t>
            </a:r>
            <a:endParaRPr lang="ko-KR" altLang="en-US" sz="3600" kern="0" spc="-150" dirty="0">
              <a:solidFill>
                <a:srgbClr val="0776AD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42" name="직각 삼각형 7"/>
          <p:cNvSpPr/>
          <p:nvPr/>
        </p:nvSpPr>
        <p:spPr>
          <a:xfrm rot="5400000">
            <a:off x="7992797" y="1015166"/>
            <a:ext cx="150857" cy="150856"/>
          </a:xfrm>
          <a:prstGeom prst="rtTriangle">
            <a:avLst/>
          </a:prstGeom>
          <a:solidFill>
            <a:srgbClr val="EF3E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  <a:latin typeface="산돌고딕B" pitchFamily="50" charset="-127"/>
              <a:ea typeface="산돌고딕B" pitchFamily="50" charset="-127"/>
            </a:endParaRPr>
          </a:p>
        </p:txBody>
      </p:sp>
      <p:pic>
        <p:nvPicPr>
          <p:cNvPr id="44" name="Picture 2" descr="D:\업무\제안서\해양수산부\재해복구_1307\해양수산부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472" y="116632"/>
            <a:ext cx="1739944" cy="792088"/>
          </a:xfrm>
          <a:prstGeom prst="rect">
            <a:avLst/>
          </a:prstGeom>
          <a:noFill/>
        </p:spPr>
      </p:pic>
      <p:pic>
        <p:nvPicPr>
          <p:cNvPr id="2050" name="Picture 2" descr="D:\업무\제안서\해양수산부\포트미스\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8464" y="2060848"/>
            <a:ext cx="2448272" cy="1982540"/>
          </a:xfrm>
          <a:prstGeom prst="rect">
            <a:avLst/>
          </a:prstGeom>
          <a:noFill/>
        </p:spPr>
      </p:pic>
      <p:sp>
        <p:nvSpPr>
          <p:cNvPr id="40" name="TextBox 39"/>
          <p:cNvSpPr txBox="1"/>
          <p:nvPr/>
        </p:nvSpPr>
        <p:spPr>
          <a:xfrm>
            <a:off x="2552700" y="1207417"/>
            <a:ext cx="2940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2016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년도 해운항만물류정보시스템  개선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9648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55"/>
    </mc:Choice>
    <mc:Fallback xmlns="">
      <p:transition spd="slow" advTm="645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93"/>
          <p:cNvSpPr txBox="1">
            <a:spLocks noChangeArrowheads="1"/>
          </p:cNvSpPr>
          <p:nvPr/>
        </p:nvSpPr>
        <p:spPr bwMode="auto">
          <a:xfrm>
            <a:off x="425389" y="3070573"/>
            <a:ext cx="152561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0" lvl="1" algn="ctr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sz="6600" kern="0" spc="-1000" dirty="0" smtClean="0">
                <a:solidFill>
                  <a:srgbClr val="162821"/>
                </a:solidFill>
                <a:effectLst>
                  <a:glow rad="63500">
                    <a:srgbClr val="AEE2FC"/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ea typeface="나눔명조 ExtraBold" pitchFamily="18" charset="-127"/>
                <a:cs typeface="Times New Roman" pitchFamily="18" charset="0"/>
              </a:rPr>
              <a:t>I</a:t>
            </a:r>
          </a:p>
        </p:txBody>
      </p:sp>
      <p:sp>
        <p:nvSpPr>
          <p:cNvPr id="10" name="직각 삼각형 9"/>
          <p:cNvSpPr/>
          <p:nvPr/>
        </p:nvSpPr>
        <p:spPr>
          <a:xfrm rot="5400000">
            <a:off x="6753200" y="973887"/>
            <a:ext cx="150857" cy="150856"/>
          </a:xfrm>
          <a:prstGeom prst="rtTriangle">
            <a:avLst/>
          </a:prstGeom>
          <a:solidFill>
            <a:srgbClr val="EF3E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  <a:latin typeface="산돌고딕B" pitchFamily="50" charset="-127"/>
              <a:ea typeface="산돌고딕B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 idx="4294967295"/>
          </p:nvPr>
        </p:nvSpPr>
        <p:spPr>
          <a:xfrm>
            <a:off x="5025008" y="766896"/>
            <a:ext cx="3993629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lvl="1" algn="r" defTabSz="762000" rtl="0" eaLnBrk="0" hangingPunct="0">
              <a:lnSpc>
                <a:spcPct val="150000"/>
              </a:lnSpc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ko-KR" altLang="en-US" sz="3600" spc="-150" dirty="0" smtClean="0">
                <a:solidFill>
                  <a:srgbClr val="3A7CB8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사용설명서</a:t>
            </a:r>
            <a:endParaRPr lang="ko-KR" altLang="en-US" sz="3600" spc="-150" dirty="0">
              <a:solidFill>
                <a:srgbClr val="3A7CB8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pic>
        <p:nvPicPr>
          <p:cNvPr id="14" name="Picture 3" descr="D:\업무\klnet_ci_2009\케이엘넷CI_2009\CI_2012\klnet_2009_blac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53400" y="6381328"/>
            <a:ext cx="992532" cy="332656"/>
          </a:xfrm>
          <a:prstGeom prst="rect">
            <a:avLst/>
          </a:prstGeom>
          <a:noFill/>
        </p:spPr>
      </p:pic>
      <p:pic>
        <p:nvPicPr>
          <p:cNvPr id="22" name="Picture 2" descr="D:\업무\제안서\해양수산부\재해복구_1307\해양수산부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472" y="116632"/>
            <a:ext cx="1739944" cy="792088"/>
          </a:xfrm>
          <a:prstGeom prst="rect">
            <a:avLst/>
          </a:prstGeom>
          <a:noFill/>
        </p:spPr>
      </p:pic>
      <p:pic>
        <p:nvPicPr>
          <p:cNvPr id="21" name="Picture 2" descr="D:\업무\제안서\해양수산부\포트미스\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0512" y="4653136"/>
            <a:ext cx="2469532" cy="1999756"/>
          </a:xfrm>
          <a:prstGeom prst="rect">
            <a:avLst/>
          </a:prstGeom>
          <a:noFill/>
        </p:spPr>
      </p:pic>
      <p:sp>
        <p:nvSpPr>
          <p:cNvPr id="13" name="Text Box 89"/>
          <p:cNvSpPr txBox="1">
            <a:spLocks noChangeArrowheads="1"/>
          </p:cNvSpPr>
          <p:nvPr/>
        </p:nvSpPr>
        <p:spPr bwMode="auto">
          <a:xfrm>
            <a:off x="5817096" y="2168623"/>
            <a:ext cx="2952328" cy="315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marL="449263" indent="-449263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9pPr>
          </a:lstStyle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  7.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재무제표</a:t>
            </a: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-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손익계산서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  8.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재무제표</a:t>
            </a: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-</a:t>
            </a:r>
            <a:r>
              <a:rPr lang="ko-KR" altLang="en-US" sz="1600" dirty="0" err="1" smtClean="0">
                <a:solidFill>
                  <a:srgbClr val="000000"/>
                </a:solidFill>
                <a:ea typeface="나눔고딕 ExtraBold" pitchFamily="50" charset="-127"/>
              </a:rPr>
              <a:t>재무상태표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  9.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선박도입 및 매각현황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>
                <a:solidFill>
                  <a:srgbClr val="000000"/>
                </a:solidFill>
                <a:ea typeface="나눔고딕 ExtraBold" pitchFamily="50" charset="-127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   - </a:t>
            </a:r>
            <a:r>
              <a:rPr lang="ko-KR" altLang="en-US" sz="1600" dirty="0">
                <a:solidFill>
                  <a:srgbClr val="000000"/>
                </a:solidFill>
                <a:ea typeface="나눔고딕 ExtraBold" pitchFamily="50" charset="-127"/>
              </a:rPr>
              <a:t>신조선 발주 현황</a:t>
            </a:r>
            <a:endParaRPr lang="en-US" altLang="ko-KR" sz="1600" dirty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10.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선박도입 및 매각현황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>
                <a:solidFill>
                  <a:srgbClr val="000000"/>
                </a:solidFill>
                <a:ea typeface="나눔고딕 ExtraBold" pitchFamily="50" charset="-127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   -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구조선 도입 현황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11. </a:t>
            </a:r>
            <a:r>
              <a:rPr lang="ko-KR" altLang="en-US" sz="1600" dirty="0">
                <a:solidFill>
                  <a:srgbClr val="000000"/>
                </a:solidFill>
                <a:ea typeface="나눔고딕 ExtraBold" pitchFamily="50" charset="-127"/>
              </a:rPr>
              <a:t>선박도입 및 매각현황</a:t>
            </a:r>
            <a:endParaRPr lang="en-US" altLang="ko-KR" sz="1600" dirty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>
                <a:solidFill>
                  <a:srgbClr val="000000"/>
                </a:solidFill>
                <a:ea typeface="나눔고딕 ExtraBold" pitchFamily="50" charset="-127"/>
              </a:rPr>
              <a:t>    -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선박 매각 현황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52700" y="1196752"/>
            <a:ext cx="29402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2016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년도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해운항만물류정보시스템  개선</a:t>
            </a:r>
          </a:p>
        </p:txBody>
      </p:sp>
      <p:sp>
        <p:nvSpPr>
          <p:cNvPr id="12" name="Text Box 89"/>
          <p:cNvSpPr txBox="1">
            <a:spLocks noChangeArrowheads="1"/>
          </p:cNvSpPr>
          <p:nvPr/>
        </p:nvSpPr>
        <p:spPr bwMode="auto">
          <a:xfrm>
            <a:off x="2864768" y="1967466"/>
            <a:ext cx="2772176" cy="2757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marL="449263" indent="-449263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9pPr>
          </a:lstStyle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0.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경영관리시스템 제출 목록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1.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일반현황 및 주주현황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2.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운항선박현황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3.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수송실적 및 운임수입 현황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4.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용대선 현황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5.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운항노선 현황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  <a:p>
            <a:pPr marL="0" indent="0" eaLnBrk="1" latinLnBrk="0" hangingPunct="1">
              <a:lnSpc>
                <a:spcPct val="160000"/>
              </a:lnSpc>
              <a:buClr>
                <a:srgbClr val="336699"/>
              </a:buClr>
            </a:pPr>
            <a:r>
              <a:rPr lang="en-US" altLang="ko-KR" sz="1600" dirty="0" smtClean="0">
                <a:solidFill>
                  <a:srgbClr val="000000"/>
                </a:solidFill>
                <a:ea typeface="나눔고딕 ExtraBold" pitchFamily="50" charset="-127"/>
              </a:rPr>
              <a:t>6. </a:t>
            </a:r>
            <a:r>
              <a:rPr lang="ko-KR" altLang="en-US" sz="1600" dirty="0" smtClean="0">
                <a:solidFill>
                  <a:srgbClr val="000000"/>
                </a:solidFill>
                <a:ea typeface="나눔고딕 ExtraBold" pitchFamily="50" charset="-127"/>
              </a:rPr>
              <a:t>장기운송 계약현황</a:t>
            </a:r>
            <a:endParaRPr lang="en-US" altLang="ko-KR" sz="1600" dirty="0" smtClean="0">
              <a:solidFill>
                <a:srgbClr val="000000"/>
              </a:solidFill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389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"/>
    </mc:Choice>
    <mc:Fallback xmlns="">
      <p:transition spd="slow" advTm="101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56506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>
                <a:solidFill>
                  <a:prstClr val="black"/>
                </a:solidFill>
              </a:rPr>
              <a:t>0</a:t>
            </a:r>
            <a:r>
              <a:rPr lang="en-US" altLang="ko-KR" kern="0" dirty="0" smtClean="0">
                <a:solidFill>
                  <a:prstClr val="black"/>
                </a:solidFill>
              </a:rPr>
              <a:t>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 smtClean="0">
                <a:solidFill>
                  <a:prstClr val="black"/>
                </a:solidFill>
              </a:rPr>
              <a:t>경영관리시스템 제출 목록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경영관리시스템 제출 목록을 조회한다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검색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업체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기준년도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err="1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분기구분별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경영현황 제출목록을 조회한다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제출목록 클릭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해당 제출목록의 상세화면으로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참고사항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일반현황 및 주주현황 미제출시 다른 항목 자료 제출 불가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6386370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경영관리시스템 제출 목록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경영관리시스템 제출 목록을 조회한다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24" y="1939584"/>
            <a:ext cx="5563873" cy="429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53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56506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>
                <a:solidFill>
                  <a:prstClr val="black"/>
                </a:solidFill>
              </a:rPr>
              <a:t>1</a:t>
            </a:r>
            <a:r>
              <a:rPr lang="en-US" altLang="ko-KR" kern="0" dirty="0" smtClean="0">
                <a:solidFill>
                  <a:prstClr val="black"/>
                </a:solidFill>
              </a:rPr>
              <a:t>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 smtClean="0">
                <a:solidFill>
                  <a:prstClr val="black"/>
                </a:solidFill>
              </a:rPr>
              <a:t>일반현황 및 주주현황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일반현황 및 주주현황 정보를 입력한다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신규등록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업체연혁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대표자이력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주주현황 </a:t>
            </a:r>
            <a:r>
              <a:rPr kumimoji="1" lang="ko-KR" altLang="en-US" sz="1100" dirty="0" err="1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탭별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신규정보를 등록할 수 있는 화면이 추가된다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일반현황 및 주주현황 정보를 수정한다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삭제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삭제한다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확인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신규등록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삭제한 데이터를 확인한다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취소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취소한다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저장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저장한다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목록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경영현황 제출목록 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직전자료복사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직전 제출한 자료를 불러온다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 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입력항목 설명 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일반현황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종사자수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계열사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err="1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주거래화주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기타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err="1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총발행주식수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액면가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(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원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)</a:t>
            </a:r>
          </a:p>
          <a:p>
            <a:pPr marL="36195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업체연혁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업체연혁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대표자이력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대표자이력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주주현황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err="1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주주명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관계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주식수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err="1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지분율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(%)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392356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일반현황 및 주주현황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일반현황 및 주주현황 정보를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 입력한다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1826" y="1916112"/>
            <a:ext cx="5545312" cy="432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95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56506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 smtClean="0">
                <a:solidFill>
                  <a:prstClr val="black"/>
                </a:solidFill>
              </a:rPr>
              <a:t>2.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 smtClean="0">
                <a:solidFill>
                  <a:prstClr val="black"/>
                </a:solidFill>
              </a:rPr>
              <a:t>운항선박현황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운항선박현황 정보를 입력한다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신규등록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운항선박 정보를 등록할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수 있는 화면이 추가된다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  <a:endParaRPr kumimoji="1" lang="ko-KR" altLang="en-US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운항선박 정보를 수정한다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삭제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삭제한다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저장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저장한다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취소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취소한다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목록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경영현황 제출목록 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■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입력항목 설명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용선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2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년 미만 용선 포함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선종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선종코드</a:t>
            </a:r>
            <a:r>
              <a:rPr lang="en-US" altLang="ko-KR" sz="1100" dirty="0"/>
              <a:t>(</a:t>
            </a:r>
            <a:r>
              <a:rPr lang="ko-KR" altLang="en-US" sz="1100" dirty="0"/>
              <a:t>컨테이너선</a:t>
            </a:r>
            <a:r>
              <a:rPr lang="en-US" altLang="ko-KR" sz="1100" dirty="0"/>
              <a:t>, </a:t>
            </a:r>
            <a:r>
              <a:rPr lang="ko-KR" altLang="en-US" sz="1100" dirty="0"/>
              <a:t>일반</a:t>
            </a:r>
            <a:r>
              <a:rPr lang="en-US" altLang="ko-KR" sz="1100" dirty="0"/>
              <a:t>/</a:t>
            </a:r>
            <a:r>
              <a:rPr lang="ko-KR" altLang="en-US" sz="1100" dirty="0" err="1"/>
              <a:t>벌크선</a:t>
            </a:r>
            <a:r>
              <a:rPr lang="en-US" altLang="ko-KR" sz="1100" dirty="0"/>
              <a:t>, </a:t>
            </a:r>
            <a:r>
              <a:rPr lang="ko-KR" altLang="en-US" sz="1100" dirty="0"/>
              <a:t>유조선</a:t>
            </a:r>
            <a:r>
              <a:rPr lang="en-US" altLang="ko-KR" sz="1100" dirty="0"/>
              <a:t>, LNG/LPG</a:t>
            </a:r>
            <a:r>
              <a:rPr lang="ko-KR" altLang="en-US" sz="1100" dirty="0"/>
              <a:t>선</a:t>
            </a:r>
            <a:r>
              <a:rPr lang="en-US" altLang="ko-KR" sz="1100" dirty="0"/>
              <a:t>, </a:t>
            </a:r>
            <a:r>
              <a:rPr lang="ko-KR" altLang="en-US" sz="1100" dirty="0"/>
              <a:t>자동차선</a:t>
            </a:r>
            <a:r>
              <a:rPr lang="en-US" altLang="ko-KR" sz="1100" dirty="0"/>
              <a:t>, </a:t>
            </a:r>
            <a:r>
              <a:rPr lang="ko-KR" altLang="en-US" sz="1100" dirty="0"/>
              <a:t>냉동냉장선</a:t>
            </a:r>
            <a:r>
              <a:rPr lang="en-US" altLang="ko-KR" sz="1100" dirty="0"/>
              <a:t>)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010476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운항선박현황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운항선박현황 정보를 입력한다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89422" y="5449522"/>
            <a:ext cx="2700908" cy="157553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83" y="1924964"/>
            <a:ext cx="5549053" cy="431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52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56506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 smtClean="0">
                <a:solidFill>
                  <a:prstClr val="black"/>
                </a:solidFill>
              </a:rPr>
              <a:t>3.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 smtClean="0">
                <a:solidFill>
                  <a:prstClr val="black"/>
                </a:solidFill>
              </a:rPr>
              <a:t>수송실적 및 운임수입 현황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수송실적 및 운임수입 현황 정보를 입력한다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수송실적 및 운임수입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정보를 수정한다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삭제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해당 년도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분기에 입력한 정보를 삭제한다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저장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저장한다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취소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취소한다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목록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경영현황 제출목록 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■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입력항목 설명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화물구분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화물구분코드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(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컨테이너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err="1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벌크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)</a:t>
            </a:r>
            <a:endParaRPr kumimoji="1" lang="ko-KR" altLang="en-US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231610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수송실적 및 운임수입 현황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수송실적 및 운임수입 현황 정보를 입력한다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1825" y="1916113"/>
            <a:ext cx="5545138" cy="432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3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56506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 smtClean="0">
                <a:solidFill>
                  <a:prstClr val="black"/>
                </a:solidFill>
              </a:rPr>
              <a:t>4.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 smtClean="0">
                <a:solidFill>
                  <a:prstClr val="black"/>
                </a:solidFill>
              </a:rPr>
              <a:t>용대선 현황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용대선 현황 정보를 입력한다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신규등록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용대선 현황 정보를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등록할 수 있는 화면이 추가된다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  <a:endParaRPr kumimoji="1" lang="ko-KR" altLang="en-US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용대선 정보를 수정한다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삭제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선택한 정보를 삭제한다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저장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저장한다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취소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취소한다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목록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경영현황 제출목록 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■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입력항목 설명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용대선 구분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용선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대선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선종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컨테이너선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일반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/</a:t>
            </a:r>
            <a:r>
              <a:rPr kumimoji="1" lang="ko-KR" altLang="en-US" sz="1100" dirty="0" err="1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벌크선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유조선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LNG/LPG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자동차선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냉동냉장선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참고사항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용선인 경우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원선주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err="1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대선주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입력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(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용선주는 신고업체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)</a:t>
            </a:r>
          </a:p>
          <a:p>
            <a:pPr marL="36195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대선인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경우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원선주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용선주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(</a:t>
            </a:r>
            <a:r>
              <a:rPr kumimoji="1" lang="ko-KR" altLang="en-US" sz="1100" dirty="0" err="1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대선주는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신고업체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)</a:t>
            </a:r>
          </a:p>
          <a:p>
            <a:pPr marL="36195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용대선 기간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2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년 미만 포함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367637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용대선 현황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용대선 현황 정보를 입력한다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25" y="1916112"/>
            <a:ext cx="5545312" cy="432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82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56506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 smtClean="0">
                <a:solidFill>
                  <a:prstClr val="black"/>
                </a:solidFill>
              </a:rPr>
              <a:t>5.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 smtClean="0">
                <a:solidFill>
                  <a:prstClr val="black"/>
                </a:solidFill>
              </a:rPr>
              <a:t>운항노선 현황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운항노선 현황 정보를 입력한다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신규등록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운항노선 정보를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등록할 수 있는 화면이 추가된다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  <a:endParaRPr kumimoji="1" lang="ko-KR" altLang="en-US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운항노선 정보를 수정한다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삭제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선택한 정보를 삭제한다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저장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저장한다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취소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취소한다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목록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경영현황 제출목록 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■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입력항목 설명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항로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운임공표 항로코드와 동일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공동운항인 경우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공동운항선사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  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공동운항 계약기간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(YYYYMM)</a:t>
            </a:r>
            <a:endParaRPr kumimoji="1" lang="ko-KR" altLang="en-US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875884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운항노선 현황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운항노선 현황 정보를 입력한다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13440" y="4365104"/>
            <a:ext cx="718088" cy="177563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824" y="1916112"/>
            <a:ext cx="5530047" cy="432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01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56506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 smtClean="0">
                <a:solidFill>
                  <a:prstClr val="black"/>
                </a:solidFill>
              </a:rPr>
              <a:t>6.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 smtClean="0">
                <a:solidFill>
                  <a:prstClr val="black"/>
                </a:solidFill>
              </a:rPr>
              <a:t>장기운송 계약현황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장기운송 계약현황 정보를 입력한다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장기운송 계약 정보를 수정한다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삭제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선택한 정보를 삭제한다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저장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저장한다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취소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취소한다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목록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경영현황 제출목록 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■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입력항목 설명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국적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,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수입국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국가코드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344937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장기운송 계약현황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장기운송 계약현황 정보를 입력한다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535" y="1916112"/>
            <a:ext cx="5544602" cy="432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36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56506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>
                <a:solidFill>
                  <a:prstClr val="black"/>
                </a:solidFill>
              </a:rPr>
              <a:t>7</a:t>
            </a:r>
            <a:r>
              <a:rPr lang="en-US" altLang="ko-KR" kern="0" dirty="0" smtClean="0">
                <a:solidFill>
                  <a:prstClr val="black"/>
                </a:solidFill>
              </a:rPr>
              <a:t>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>
                <a:solidFill>
                  <a:prstClr val="black"/>
                </a:solidFill>
              </a:rPr>
              <a:t>재무제표 </a:t>
            </a:r>
            <a:r>
              <a:rPr lang="en-US" altLang="ko-KR" kern="0" dirty="0">
                <a:solidFill>
                  <a:prstClr val="black"/>
                </a:solidFill>
              </a:rPr>
              <a:t>- </a:t>
            </a:r>
            <a:r>
              <a:rPr lang="ko-KR" altLang="en-US" kern="0" dirty="0" smtClean="0">
                <a:solidFill>
                  <a:prstClr val="black"/>
                </a:solidFill>
              </a:rPr>
              <a:t>손익계산서</a:t>
            </a:r>
            <a:endParaRPr lang="en-US" altLang="ko-KR" kern="0" dirty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재무제표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–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손익계산서 정보를 입력한다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저장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저장한다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목록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경영현황 제출목록 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■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입력항목 설명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아래항목은 자동 계산된다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685800" lvl="1" indent="-228600">
              <a:buFont typeface="+mj-lt"/>
              <a:buAutoNum type="arabicParenR"/>
            </a:pPr>
            <a:r>
              <a:rPr lang="en-US" altLang="ko-KR" sz="1200" dirty="0"/>
              <a:t>Ⅲ </a:t>
            </a:r>
            <a:r>
              <a:rPr lang="en-US" altLang="ko-KR" sz="1200" dirty="0" smtClean="0"/>
              <a:t> =</a:t>
            </a:r>
            <a:r>
              <a:rPr lang="en-US" altLang="ko-KR" sz="1200" dirty="0"/>
              <a:t>Ⅰ - Ⅱ</a:t>
            </a:r>
            <a:endParaRPr lang="ko-KR" altLang="en-US" sz="1200" dirty="0"/>
          </a:p>
          <a:p>
            <a:pPr marL="685800" lvl="1" indent="-228600">
              <a:buFont typeface="+mj-lt"/>
              <a:buAutoNum type="arabicParenR"/>
            </a:pPr>
            <a:r>
              <a:rPr lang="en-US" altLang="ko-KR" sz="1200" dirty="0" smtClean="0"/>
              <a:t>Ⅴ  = </a:t>
            </a:r>
            <a:r>
              <a:rPr lang="en-US" altLang="ko-KR" sz="1200" dirty="0"/>
              <a:t>Ⅲ - Ⅳ</a:t>
            </a:r>
          </a:p>
          <a:p>
            <a:pPr marL="685800" lvl="1" indent="-228600">
              <a:buFont typeface="+mj-lt"/>
              <a:buAutoNum type="arabicParenR"/>
            </a:pPr>
            <a:r>
              <a:rPr lang="en-US" altLang="ko-KR" sz="1200" dirty="0" smtClean="0"/>
              <a:t>VII = </a:t>
            </a:r>
            <a:r>
              <a:rPr lang="en-US" altLang="ko-KR" sz="1200" dirty="0"/>
              <a:t>Ⅴ - Ⅵ</a:t>
            </a:r>
          </a:p>
          <a:p>
            <a:pPr marL="685800" lvl="1" indent="-228600">
              <a:buFont typeface="+mj-lt"/>
              <a:buAutoNum type="arabicParenR"/>
            </a:pPr>
            <a:r>
              <a:rPr lang="en-US" altLang="ko-KR" sz="1200" dirty="0"/>
              <a:t>Ⅸ </a:t>
            </a:r>
            <a:r>
              <a:rPr lang="en-US" altLang="ko-KR" sz="1200" dirty="0" smtClean="0"/>
              <a:t> = </a:t>
            </a:r>
            <a:r>
              <a:rPr lang="en-US" altLang="ko-KR" sz="1200" dirty="0"/>
              <a:t>VII – XIII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179784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재무제표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–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손익계산서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재무제표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–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손익계산서 정보를 입력한다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805" y="1924600"/>
            <a:ext cx="5542332" cy="431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76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565066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 smtClean="0">
                <a:solidFill>
                  <a:prstClr val="black"/>
                </a:solidFill>
              </a:rPr>
              <a:t>8.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 smtClean="0">
                <a:solidFill>
                  <a:prstClr val="black"/>
                </a:solidFill>
              </a:rPr>
              <a:t>재무제표 </a:t>
            </a:r>
            <a:r>
              <a:rPr lang="en-US" altLang="ko-KR" kern="0" dirty="0" smtClean="0">
                <a:solidFill>
                  <a:prstClr val="black"/>
                </a:solidFill>
              </a:rPr>
              <a:t>- </a:t>
            </a:r>
            <a:r>
              <a:rPr lang="ko-KR" altLang="en-US" kern="0" dirty="0" err="1" smtClean="0">
                <a:solidFill>
                  <a:prstClr val="black"/>
                </a:solidFill>
              </a:rPr>
              <a:t>재무상태표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재무제표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–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재무상태 정보를 입력한다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저장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저장한다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목록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경영현황 제출목록 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■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입력항목 설명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아래항목은 자동 계산된다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1)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자산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= Ⅰ.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유동자산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+ Ⅱ.</a:t>
            </a:r>
            <a:r>
              <a:rPr kumimoji="1" lang="ko-KR" altLang="en-US" sz="1100" dirty="0" err="1">
                <a:solidFill>
                  <a:srgbClr val="000000"/>
                </a:solidFill>
                <a:latin typeface="+mn-ea"/>
                <a:cs typeface="한컴바탕" pitchFamily="18" charset="2"/>
              </a:rPr>
              <a:t>비유동자산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2)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부채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= Ⅰ.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유동부채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+ Ⅱ.</a:t>
            </a:r>
            <a:r>
              <a:rPr kumimoji="1" lang="ko-KR" altLang="en-US" sz="1100" dirty="0" err="1">
                <a:solidFill>
                  <a:srgbClr val="000000"/>
                </a:solidFill>
                <a:latin typeface="+mn-ea"/>
                <a:cs typeface="한컴바탕" pitchFamily="18" charset="2"/>
              </a:rPr>
              <a:t>비유동부채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3)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자본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= Ⅰ.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자본금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+ Ⅱ.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자본잉여금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   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+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Ⅲ.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자본조정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+ Ⅳ.</a:t>
            </a:r>
            <a:r>
              <a:rPr kumimoji="1" lang="ko-KR" altLang="en-US" sz="1100" dirty="0" err="1">
                <a:solidFill>
                  <a:srgbClr val="000000"/>
                </a:solidFill>
                <a:latin typeface="+mn-ea"/>
                <a:cs typeface="한컴바탕" pitchFamily="18" charset="2"/>
              </a:rPr>
              <a:t>기타포괄손익누계액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     +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Ⅴ.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이익잉여금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4) </a:t>
            </a:r>
            <a:r>
              <a:rPr kumimoji="1" lang="ko-KR" altLang="en-US" sz="1100" dirty="0" err="1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부채와자본총계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=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부채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+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자본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5)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자산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= </a:t>
            </a:r>
            <a:r>
              <a:rPr kumimoji="1" lang="ko-KR" altLang="en-US" sz="1100" dirty="0" err="1">
                <a:solidFill>
                  <a:srgbClr val="000000"/>
                </a:solidFill>
                <a:latin typeface="+mn-ea"/>
                <a:cs typeface="한컴바탕" pitchFamily="18" charset="2"/>
              </a:rPr>
              <a:t>부채와자본총계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075325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재무제표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–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</a:rPr>
                        <a:t>재무상태표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재무제표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–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재무상태 정보를 입력한다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529" y="1916112"/>
            <a:ext cx="5538434" cy="432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44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723483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>
                <a:solidFill>
                  <a:prstClr val="black"/>
                </a:solidFill>
              </a:rPr>
              <a:t>9</a:t>
            </a:r>
            <a:r>
              <a:rPr lang="en-US" altLang="ko-KR" kern="0" dirty="0" smtClean="0">
                <a:solidFill>
                  <a:prstClr val="black"/>
                </a:solidFill>
              </a:rPr>
              <a:t>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 smtClean="0">
                <a:solidFill>
                  <a:prstClr val="black"/>
                </a:solidFill>
              </a:rPr>
              <a:t>선박도입 및 매각현황 </a:t>
            </a:r>
            <a:r>
              <a:rPr lang="en-US" altLang="ko-KR" kern="0" dirty="0" smtClean="0">
                <a:solidFill>
                  <a:prstClr val="black"/>
                </a:solidFill>
              </a:rPr>
              <a:t>– </a:t>
            </a:r>
            <a:r>
              <a:rPr lang="ko-KR" altLang="en-US" kern="0" dirty="0" smtClean="0">
                <a:solidFill>
                  <a:prstClr val="black"/>
                </a:solidFill>
              </a:rPr>
              <a:t>신조선 발주 현황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신조선 발주 현황 정보를 입력한다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신규등록</a:t>
            </a:r>
            <a:endParaRPr kumimoji="1" lang="ko-KR" altLang="en-US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신조선 발주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정보를 등록할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수 있는 화면이 추가된다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신조선 발주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정보를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삭제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선택한 정보를 삭제한다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저장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저장한다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취소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취소한다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   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목록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경영현황 제출목록 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■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입력항목 설명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조선소국적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국가코드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선종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선종코드</a:t>
            </a:r>
            <a:r>
              <a:rPr lang="en-US" altLang="ko-KR" sz="1100" dirty="0"/>
              <a:t>(</a:t>
            </a:r>
            <a:r>
              <a:rPr lang="ko-KR" altLang="en-US" sz="1100" dirty="0"/>
              <a:t>컨테이너선</a:t>
            </a:r>
            <a:r>
              <a:rPr lang="en-US" altLang="ko-KR" sz="1100" dirty="0"/>
              <a:t>, </a:t>
            </a:r>
            <a:r>
              <a:rPr lang="ko-KR" altLang="en-US" sz="1100" dirty="0"/>
              <a:t>일반</a:t>
            </a:r>
            <a:r>
              <a:rPr lang="en-US" altLang="ko-KR" sz="1100" dirty="0"/>
              <a:t>/</a:t>
            </a:r>
            <a:r>
              <a:rPr lang="ko-KR" altLang="en-US" sz="1100" dirty="0" err="1"/>
              <a:t>벌크선</a:t>
            </a:r>
            <a:r>
              <a:rPr lang="en-US" altLang="ko-KR" sz="1100" dirty="0"/>
              <a:t>, </a:t>
            </a:r>
            <a:r>
              <a:rPr lang="ko-KR" altLang="en-US" sz="1100" dirty="0"/>
              <a:t>유조선</a:t>
            </a:r>
            <a:r>
              <a:rPr lang="en-US" altLang="ko-KR" sz="1100" dirty="0"/>
              <a:t>, LNG/LPG</a:t>
            </a:r>
            <a:r>
              <a:rPr lang="ko-KR" altLang="en-US" sz="1100" dirty="0"/>
              <a:t>선</a:t>
            </a:r>
            <a:r>
              <a:rPr lang="en-US" altLang="ko-KR" sz="1100" dirty="0"/>
              <a:t>, </a:t>
            </a:r>
            <a:r>
              <a:rPr lang="ko-KR" altLang="en-US" sz="1100" dirty="0"/>
              <a:t>자동차선</a:t>
            </a:r>
            <a:r>
              <a:rPr lang="en-US" altLang="ko-KR" sz="1100" dirty="0"/>
              <a:t>, </a:t>
            </a:r>
            <a:r>
              <a:rPr lang="ko-KR" altLang="en-US" sz="1100" dirty="0"/>
              <a:t>냉동냉장선</a:t>
            </a:r>
            <a:r>
              <a:rPr lang="en-US" altLang="ko-KR" sz="1100" dirty="0"/>
              <a:t>) 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284464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선박도입 및 매각현황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–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신조선 발주 현황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신조선 발주 현황 정보를 입력한다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25" y="1916112"/>
            <a:ext cx="5545312" cy="432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9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723483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 smtClean="0">
                <a:solidFill>
                  <a:prstClr val="black"/>
                </a:solidFill>
              </a:rPr>
              <a:t>10.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 smtClean="0">
                <a:solidFill>
                  <a:prstClr val="black"/>
                </a:solidFill>
              </a:rPr>
              <a:t>선박도입 및 매각현황 </a:t>
            </a:r>
            <a:r>
              <a:rPr lang="en-US" altLang="ko-KR" kern="0" dirty="0" smtClean="0">
                <a:solidFill>
                  <a:prstClr val="black"/>
                </a:solidFill>
              </a:rPr>
              <a:t>– </a:t>
            </a:r>
            <a:r>
              <a:rPr lang="ko-KR" altLang="en-US" kern="0" dirty="0" smtClean="0">
                <a:solidFill>
                  <a:prstClr val="black"/>
                </a:solidFill>
              </a:rPr>
              <a:t>중고선 도입 현황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중고선 도입 현황 정보를 입력한다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신규등록</a:t>
            </a:r>
            <a:endParaRPr kumimoji="1" lang="ko-KR" altLang="en-US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중고선 도입 정보를 등록할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수 있는 화면이 추가된다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중고선 도입 정보를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삭제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선택한 정보를 삭제한다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저장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저장한다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취소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취소한다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   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목록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경영현황 제출목록 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■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입력항목 설명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선박국적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국가코드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선종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선종코드</a:t>
            </a:r>
            <a:r>
              <a:rPr lang="en-US" altLang="ko-KR" sz="1100" dirty="0"/>
              <a:t>(</a:t>
            </a:r>
            <a:r>
              <a:rPr lang="ko-KR" altLang="en-US" sz="1100" dirty="0"/>
              <a:t>컨테이너선</a:t>
            </a:r>
            <a:r>
              <a:rPr lang="en-US" altLang="ko-KR" sz="1100" dirty="0"/>
              <a:t>, </a:t>
            </a:r>
            <a:r>
              <a:rPr lang="ko-KR" altLang="en-US" sz="1100" dirty="0"/>
              <a:t>일반</a:t>
            </a:r>
            <a:r>
              <a:rPr lang="en-US" altLang="ko-KR" sz="1100" dirty="0"/>
              <a:t>/</a:t>
            </a:r>
            <a:r>
              <a:rPr lang="ko-KR" altLang="en-US" sz="1100" dirty="0" err="1"/>
              <a:t>벌크선</a:t>
            </a:r>
            <a:r>
              <a:rPr lang="en-US" altLang="ko-KR" sz="1100" dirty="0"/>
              <a:t>, </a:t>
            </a:r>
            <a:r>
              <a:rPr lang="ko-KR" altLang="en-US" sz="1100" dirty="0"/>
              <a:t>유조선</a:t>
            </a:r>
            <a:r>
              <a:rPr lang="en-US" altLang="ko-KR" sz="1100" dirty="0"/>
              <a:t>, LNG/LPG</a:t>
            </a:r>
            <a:r>
              <a:rPr lang="ko-KR" altLang="en-US" sz="1100" dirty="0"/>
              <a:t>선</a:t>
            </a:r>
            <a:r>
              <a:rPr lang="en-US" altLang="ko-KR" sz="1100" dirty="0"/>
              <a:t>, </a:t>
            </a:r>
            <a:r>
              <a:rPr lang="ko-KR" altLang="en-US" sz="1100" dirty="0"/>
              <a:t>자동차선</a:t>
            </a:r>
            <a:r>
              <a:rPr lang="en-US" altLang="ko-KR" sz="1100" dirty="0"/>
              <a:t>, </a:t>
            </a:r>
            <a:r>
              <a:rPr lang="ko-KR" altLang="en-US" sz="1100" dirty="0"/>
              <a:t>냉동냉장선</a:t>
            </a:r>
            <a:r>
              <a:rPr lang="en-US" altLang="ko-KR" sz="1100" dirty="0"/>
              <a:t>) 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864930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선박도입 및 매각현황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–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중고선 도입 현황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중고선 도입 현황 정보를 입력한다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25" y="1916112"/>
            <a:ext cx="5545138" cy="432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81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8625408" y="142832"/>
            <a:ext cx="1129844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ko-KR" altLang="en-US" sz="900" smtClean="0">
                <a:latin typeface="나눔고딕 ExtraBold" pitchFamily="50" charset="-127"/>
                <a:ea typeface="나눔고딕 ExtraBold" pitchFamily="50" charset="-127"/>
              </a:rPr>
              <a:t>사용설명서</a:t>
            </a:r>
            <a:endParaRPr lang="ko-KR" altLang="en-US" sz="9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565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제목 192"/>
          <p:cNvSpPr txBox="1">
            <a:spLocks/>
          </p:cNvSpPr>
          <p:nvPr/>
        </p:nvSpPr>
        <p:spPr>
          <a:xfrm>
            <a:off x="742498" y="527930"/>
            <a:ext cx="723483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 lang="ko-KR" altLang="en-US" sz="2800" kern="1200" dirty="0" smtClean="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defRPr>
            </a:lvl2pPr>
          </a:lstStyle>
          <a:p>
            <a:pPr marL="0" lvl="1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kern="0" dirty="0" smtClean="0">
                <a:solidFill>
                  <a:prstClr val="black"/>
                </a:solidFill>
              </a:rPr>
              <a:t>11.</a:t>
            </a:r>
            <a:r>
              <a:rPr kern="0" dirty="0" smtClean="0">
                <a:solidFill>
                  <a:prstClr val="black"/>
                </a:solidFill>
              </a:rPr>
              <a:t> </a:t>
            </a:r>
            <a:r>
              <a:rPr lang="ko-KR" altLang="en-US" kern="0" dirty="0" smtClean="0">
                <a:solidFill>
                  <a:prstClr val="black"/>
                </a:solidFill>
              </a:rPr>
              <a:t>선박도입 및 매각현황 </a:t>
            </a:r>
            <a:r>
              <a:rPr lang="en-US" altLang="ko-KR" kern="0" dirty="0" smtClean="0">
                <a:solidFill>
                  <a:prstClr val="black"/>
                </a:solidFill>
              </a:rPr>
              <a:t>– </a:t>
            </a:r>
            <a:r>
              <a:rPr lang="ko-KR" altLang="en-US" kern="0" dirty="0" smtClean="0">
                <a:solidFill>
                  <a:prstClr val="black"/>
                </a:solidFill>
              </a:rPr>
              <a:t>선박 매각 현황</a:t>
            </a:r>
            <a:endParaRPr lang="en-US" altLang="ko-KR" kern="0" dirty="0" smtClean="0">
              <a:solidFill>
                <a:prstClr val="black"/>
              </a:solidFill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591817" y="1844824"/>
            <a:ext cx="5585320" cy="4561358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4" name="AutoShape 75"/>
          <p:cNvSpPr>
            <a:spLocks noChangeArrowheads="1"/>
          </p:cNvSpPr>
          <p:nvPr/>
        </p:nvSpPr>
        <p:spPr bwMode="auto">
          <a:xfrm>
            <a:off x="6249144" y="1846061"/>
            <a:ext cx="3469656" cy="4535267"/>
          </a:xfrm>
          <a:prstGeom prst="roundRect">
            <a:avLst>
              <a:gd name="adj" fmla="val 2028"/>
            </a:avLst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ffectLst/>
        </p:spPr>
        <p:txBody>
          <a:bodyPr wrap="square" rIns="36000" anchor="t" anchorCtr="0"/>
          <a:lstStyle/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업무내용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선박 매각 현황 정보를 입력한다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○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항목설명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■ 버튼 설명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신규등록</a:t>
            </a:r>
            <a:endParaRPr kumimoji="1" lang="ko-KR" altLang="en-US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선박 매각 정보를 등록할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수 있는 화면이 추가된다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선박 매각 정보를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수정한다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삭제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선택한 정보를 삭제한다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저장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저장한다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취소</a:t>
            </a:r>
            <a:endParaRPr kumimoji="1" lang="en-US" altLang="ko-KR" sz="1100" dirty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-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입력한 정보를 취소한다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.   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목록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   </a:t>
            </a: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-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경영현황 제출목록 화면으로 이동한다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.</a:t>
            </a: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■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입력항목 설명 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lvl="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▷ 선박국적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국가코드</a:t>
            </a:r>
            <a:endParaRPr kumimoji="1" lang="en-US" altLang="ko-KR" sz="1100" dirty="0" smtClean="0">
              <a:solidFill>
                <a:srgbClr val="000000"/>
              </a:solidFill>
              <a:latin typeface="+mn-ea"/>
              <a:cs typeface="한컴바탕" pitchFamily="18" charset="2"/>
            </a:endParaRPr>
          </a:p>
          <a:p>
            <a:pPr marL="361950" indent="-3619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    </a:t>
            </a:r>
            <a:r>
              <a:rPr kumimoji="1" lang="ko-KR" altLang="en-US" sz="1100" dirty="0">
                <a:solidFill>
                  <a:srgbClr val="000000"/>
                </a:solidFill>
                <a:latin typeface="+mn-ea"/>
                <a:cs typeface="한컴바탕" pitchFamily="18" charset="2"/>
              </a:rPr>
              <a:t>▷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선종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: </a:t>
            </a:r>
            <a:r>
              <a:rPr kumimoji="1" lang="ko-KR" altLang="en-US" sz="1100" dirty="0" smtClean="0">
                <a:solidFill>
                  <a:srgbClr val="000000"/>
                </a:solidFill>
                <a:latin typeface="+mn-ea"/>
                <a:cs typeface="한컴바탕" pitchFamily="18" charset="2"/>
              </a:rPr>
              <a:t>선종코드</a:t>
            </a:r>
            <a:r>
              <a:rPr lang="en-US" altLang="ko-KR" sz="1100" dirty="0"/>
              <a:t>(</a:t>
            </a:r>
            <a:r>
              <a:rPr lang="ko-KR" altLang="en-US" sz="1100" dirty="0"/>
              <a:t>컨테이너선</a:t>
            </a:r>
            <a:r>
              <a:rPr lang="en-US" altLang="ko-KR" sz="1100" dirty="0"/>
              <a:t>, </a:t>
            </a:r>
            <a:r>
              <a:rPr lang="ko-KR" altLang="en-US" sz="1100" dirty="0"/>
              <a:t>일반</a:t>
            </a:r>
            <a:r>
              <a:rPr lang="en-US" altLang="ko-KR" sz="1100" dirty="0"/>
              <a:t>/</a:t>
            </a:r>
            <a:r>
              <a:rPr lang="ko-KR" altLang="en-US" sz="1100" dirty="0" err="1"/>
              <a:t>벌크선</a:t>
            </a:r>
            <a:r>
              <a:rPr lang="en-US" altLang="ko-KR" sz="1100" dirty="0"/>
              <a:t>, </a:t>
            </a:r>
            <a:r>
              <a:rPr lang="ko-KR" altLang="en-US" sz="1100" dirty="0"/>
              <a:t>유조선</a:t>
            </a:r>
            <a:r>
              <a:rPr lang="en-US" altLang="ko-KR" sz="1100" dirty="0"/>
              <a:t>, LNG/LPG</a:t>
            </a:r>
            <a:r>
              <a:rPr lang="ko-KR" altLang="en-US" sz="1100" dirty="0"/>
              <a:t>선</a:t>
            </a:r>
            <a:r>
              <a:rPr lang="en-US" altLang="ko-KR" sz="1100" dirty="0"/>
              <a:t>, </a:t>
            </a:r>
            <a:r>
              <a:rPr lang="ko-KR" altLang="en-US" sz="1100" dirty="0"/>
              <a:t>자동차선</a:t>
            </a:r>
            <a:r>
              <a:rPr lang="en-US" altLang="ko-KR" sz="1100" dirty="0"/>
              <a:t>, </a:t>
            </a:r>
            <a:r>
              <a:rPr lang="ko-KR" altLang="en-US" sz="1100" dirty="0"/>
              <a:t>냉동냉장선</a:t>
            </a:r>
            <a:r>
              <a:rPr lang="en-US" altLang="ko-KR" sz="1100" dirty="0"/>
              <a:t>) 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477951"/>
              </p:ext>
            </p:extLst>
          </p:nvPr>
        </p:nvGraphicFramePr>
        <p:xfrm>
          <a:off x="632520" y="1230005"/>
          <a:ext cx="9073008" cy="50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1369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화면명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선박도입 및 매각현황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</a:rPr>
                        <a:t>–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</a:rPr>
                        <a:t>선박 매각 현황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228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화면설명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선박 매각 현황 정보를 입력한다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25" y="1913705"/>
            <a:ext cx="5545138" cy="4323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82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93"/>
          <p:cNvSpPr txBox="1">
            <a:spLocks noChangeArrowheads="1"/>
          </p:cNvSpPr>
          <p:nvPr/>
        </p:nvSpPr>
        <p:spPr bwMode="auto">
          <a:xfrm>
            <a:off x="425389" y="3070573"/>
            <a:ext cx="152561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0" lvl="1" algn="ctr" defTabSz="762000" eaLnBrk="0" latinLnBrk="0" hangingPunct="0"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en-US" altLang="ko-KR" sz="6600" kern="0" spc="-1000" dirty="0">
                <a:solidFill>
                  <a:srgbClr val="162821"/>
                </a:solidFill>
                <a:effectLst>
                  <a:glow rad="63500">
                    <a:srgbClr val="AEE2FC"/>
                  </a:glow>
                  <a:reflection blurRad="6350" stA="55000" endA="300" endPos="45500" dir="5400000" sy="-100000" algn="bl" rotWithShape="0"/>
                </a:effectLst>
                <a:latin typeface="Times New Roman" pitchFamily="18" charset="0"/>
                <a:ea typeface="나눔명조 ExtraBold" pitchFamily="18" charset="-127"/>
                <a:cs typeface="Times New Roman" pitchFamily="18" charset="0"/>
              </a:rPr>
              <a:t>Ⅱ</a:t>
            </a:r>
            <a:endParaRPr lang="en-US" altLang="ko-KR" sz="6600" kern="0" spc="-1000" dirty="0" smtClean="0">
              <a:solidFill>
                <a:srgbClr val="162821"/>
              </a:solidFill>
              <a:effectLst>
                <a:glow rad="63500">
                  <a:srgbClr val="AEE2FC"/>
                </a:glow>
                <a:reflection blurRad="6350" stA="55000" endA="300" endPos="45500" dir="5400000" sy="-100000" algn="bl" rotWithShape="0"/>
              </a:effectLst>
              <a:latin typeface="Times New Roman" pitchFamily="18" charset="0"/>
              <a:ea typeface="나눔명조 ExtraBold" pitchFamily="18" charset="-127"/>
              <a:cs typeface="Times New Roman" pitchFamily="18" charset="0"/>
            </a:endParaRPr>
          </a:p>
        </p:txBody>
      </p:sp>
      <p:pic>
        <p:nvPicPr>
          <p:cNvPr id="14" name="Picture 3" descr="D:\업무\klnet_ci_2009\케이엘넷CI_2009\CI_2012\klnet_2009_blac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53400" y="6381328"/>
            <a:ext cx="992532" cy="332656"/>
          </a:xfrm>
          <a:prstGeom prst="rect">
            <a:avLst/>
          </a:prstGeom>
          <a:noFill/>
        </p:spPr>
      </p:pic>
      <p:pic>
        <p:nvPicPr>
          <p:cNvPr id="22" name="Picture 2" descr="D:\업무\제안서\해양수산부\재해복구_1307\해양수산부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472" y="116632"/>
            <a:ext cx="1739944" cy="792088"/>
          </a:xfrm>
          <a:prstGeom prst="rect">
            <a:avLst/>
          </a:prstGeom>
          <a:noFill/>
        </p:spPr>
      </p:pic>
      <p:pic>
        <p:nvPicPr>
          <p:cNvPr id="21" name="Picture 2" descr="D:\업무\제안서\해양수산부\포트미스\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0512" y="4653136"/>
            <a:ext cx="2469532" cy="199975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579854" y="1196752"/>
            <a:ext cx="26388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2016</a:t>
            </a:r>
            <a:r>
              <a:rPr lang="ko-KR" alt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년도 해운종합정보시스템 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개선</a:t>
            </a:r>
          </a:p>
        </p:txBody>
      </p:sp>
      <p:sp>
        <p:nvSpPr>
          <p:cNvPr id="12" name="직각 삼각형 11"/>
          <p:cNvSpPr/>
          <p:nvPr/>
        </p:nvSpPr>
        <p:spPr>
          <a:xfrm rot="5400000">
            <a:off x="6465168" y="980729"/>
            <a:ext cx="150857" cy="150856"/>
          </a:xfrm>
          <a:prstGeom prst="rtTriangle">
            <a:avLst/>
          </a:prstGeom>
          <a:solidFill>
            <a:srgbClr val="EF3E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  <a:latin typeface="산돌고딕B" pitchFamily="50" charset="-127"/>
              <a:ea typeface="산돌고딕B" pitchFamily="50" charset="-127"/>
            </a:endParaRPr>
          </a:p>
        </p:txBody>
      </p:sp>
      <p:sp>
        <p:nvSpPr>
          <p:cNvPr id="13" name="제목 1"/>
          <p:cNvSpPr txBox="1">
            <a:spLocks/>
          </p:cNvSpPr>
          <p:nvPr/>
        </p:nvSpPr>
        <p:spPr>
          <a:xfrm>
            <a:off x="6537176" y="716389"/>
            <a:ext cx="252028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1" algn="r" defTabSz="762000" rtl="0" eaLnBrk="0" latinLnBrk="0" hangingPunct="0">
              <a:lnSpc>
                <a:spcPct val="150000"/>
              </a:lnSpc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ko-KR" altLang="en-US" sz="3600" kern="0" spc="-150" smtClean="0">
                <a:solidFill>
                  <a:srgbClr val="3A7CB8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시스템  시연</a:t>
            </a:r>
            <a:endParaRPr lang="ko-KR" altLang="en-US" sz="3600" kern="0" spc="-150" dirty="0">
              <a:solidFill>
                <a:srgbClr val="3A7CB8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16" name="Text Box 89"/>
          <p:cNvSpPr txBox="1">
            <a:spLocks noChangeArrowheads="1"/>
          </p:cNvSpPr>
          <p:nvPr/>
        </p:nvSpPr>
        <p:spPr bwMode="auto">
          <a:xfrm>
            <a:off x="3021314" y="3319826"/>
            <a:ext cx="3326552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 marL="449263" indent="-449263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500">
                <a:solidFill>
                  <a:schemeClr val="bg1"/>
                </a:solidFill>
                <a:latin typeface="나눔고딕 ExtraBold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lnSpc>
                <a:spcPct val="160000"/>
              </a:lnSpc>
              <a:buClr>
                <a:srgbClr val="336699"/>
              </a:buClr>
              <a:buFontTx/>
              <a:buAutoNum type="arabicPeriod"/>
            </a:pPr>
            <a:r>
              <a:rPr lang="ko-KR" altLang="en-US" sz="2400" dirty="0" smtClean="0">
                <a:solidFill>
                  <a:srgbClr val="000000"/>
                </a:solidFill>
                <a:ea typeface="나눔고딕 ExtraBold" pitchFamily="50" charset="-127"/>
              </a:rPr>
              <a:t>경영관리시스템 시연</a:t>
            </a:r>
            <a:endParaRPr lang="en-US" altLang="ko-KR" sz="2400" dirty="0" smtClean="0">
              <a:solidFill>
                <a:srgbClr val="000000"/>
              </a:solidFill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0251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"/>
    </mc:Choice>
    <mc:Fallback xmlns="">
      <p:transition spd="slow" advTm="101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Box 193"/>
          <p:cNvSpPr txBox="1">
            <a:spLocks noChangeArrowheads="1"/>
          </p:cNvSpPr>
          <p:nvPr/>
        </p:nvSpPr>
        <p:spPr bwMode="auto">
          <a:xfrm>
            <a:off x="3249596" y="2462230"/>
            <a:ext cx="3406810" cy="1523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spAutoFit/>
          </a:bodyPr>
          <a:lstStyle/>
          <a:p>
            <a:pPr marL="0" lvl="1" algn="ctr" defTabSz="762000" eaLnBrk="0" latinLnBrk="0" hangingPunct="0">
              <a:lnSpc>
                <a:spcPct val="150000"/>
              </a:lnSpc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ko-KR" altLang="en-US" sz="6600" kern="0" dirty="0" smtClean="0">
                <a:gradFill>
                  <a:gsLst>
                    <a:gs pos="0">
                      <a:srgbClr val="356A8C"/>
                    </a:gs>
                    <a:gs pos="100000">
                      <a:srgbClr val="1E313E"/>
                    </a:gs>
                    <a:gs pos="54000">
                      <a:srgbClr val="3A5F78"/>
                    </a:gs>
                    <a:gs pos="29000">
                      <a:srgbClr val="356A8C"/>
                    </a:gs>
                  </a:gsLst>
                  <a:lin ang="5400000" scaled="0"/>
                </a:gradFill>
                <a:effectLst>
                  <a:reflection blurRad="6350" stA="50000" endA="300" endPos="50000" dist="60007" dir="5400000" sy="-100000" algn="bl" rotWithShape="0"/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질의 응답</a:t>
            </a:r>
            <a:endParaRPr lang="en-US" altLang="ko-KR" sz="6600" kern="0" dirty="0" smtClean="0">
              <a:gradFill>
                <a:gsLst>
                  <a:gs pos="0">
                    <a:srgbClr val="356A8C"/>
                  </a:gs>
                  <a:gs pos="100000">
                    <a:srgbClr val="1E313E"/>
                  </a:gs>
                  <a:gs pos="54000">
                    <a:srgbClr val="3A5F78"/>
                  </a:gs>
                  <a:gs pos="29000">
                    <a:srgbClr val="356A8C"/>
                  </a:gs>
                </a:gsLst>
                <a:lin ang="5400000" scaled="0"/>
              </a:gradFill>
              <a:effectLst>
                <a:reflection blurRad="6350" stA="50000" endA="300" endPos="50000" dist="60007" dir="5400000" sy="-100000" algn="bl" rotWithShape="0"/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pic>
        <p:nvPicPr>
          <p:cNvPr id="6" name="Picture 2" descr="D:\업무\klnet_ci_2009\케이엘넷CI_2009\CI_2012\klnet_2009_blac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2920" y="6309320"/>
            <a:ext cx="936104" cy="313744"/>
          </a:xfrm>
          <a:prstGeom prst="rect">
            <a:avLst/>
          </a:prstGeom>
          <a:noFill/>
        </p:spPr>
      </p:pic>
      <p:pic>
        <p:nvPicPr>
          <p:cNvPr id="7" name="Picture 2" descr="D:\업무\제안서\해양수산부\재해복구_1307\해양수산부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72880" y="404664"/>
            <a:ext cx="1581767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42498" y="527931"/>
            <a:ext cx="8782536" cy="430887"/>
          </a:xfrm>
        </p:spPr>
        <p:txBody>
          <a:bodyPr/>
          <a:lstStyle/>
          <a:p>
            <a:pPr lvl="1" algn="ctr" rtl="0" latinLnBrk="1">
              <a:spcBef>
                <a:spcPct val="0"/>
              </a:spcBef>
            </a:pPr>
            <a:r>
              <a:rPr lang="ko-KR" altLang="en-US" dirty="0"/>
              <a:t>해운경영정보시스템 </a:t>
            </a:r>
            <a:r>
              <a:rPr lang="ko-KR" altLang="en-US" kern="0" dirty="0">
                <a:solidFill>
                  <a:prstClr val="black"/>
                </a:solidFill>
              </a:rPr>
              <a:t>서비스 오픈 </a:t>
            </a:r>
            <a:r>
              <a:rPr lang="ko-KR" altLang="en-US" kern="0" dirty="0" smtClean="0">
                <a:solidFill>
                  <a:prstClr val="black"/>
                </a:solidFill>
              </a:rPr>
              <a:t>일정</a:t>
            </a:r>
            <a:endParaRPr lang="ko-KR" altLang="en-US" dirty="0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620142" y="1196751"/>
            <a:ext cx="8797354" cy="5184577"/>
          </a:xfrm>
          <a:prstGeom prst="rect">
            <a:avLst/>
          </a:prstGeom>
          <a:noFill/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4" name="Line 12"/>
          <p:cNvSpPr>
            <a:spLocks noChangeShapeType="1"/>
          </p:cNvSpPr>
          <p:nvPr/>
        </p:nvSpPr>
        <p:spPr bwMode="auto">
          <a:xfrm>
            <a:off x="1352600" y="1988840"/>
            <a:ext cx="0" cy="4176463"/>
          </a:xfrm>
          <a:prstGeom prst="line">
            <a:avLst/>
          </a:prstGeom>
          <a:noFill/>
          <a:ln w="15875">
            <a:solidFill>
              <a:srgbClr val="FF0000"/>
            </a:solidFill>
            <a:prstDash val="dash"/>
            <a:round/>
            <a:headEnd/>
            <a:tailEnd type="arrow" w="med" len="med"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" name="AutoShape 13"/>
          <p:cNvSpPr>
            <a:spLocks noChangeArrowheads="1"/>
          </p:cNvSpPr>
          <p:nvPr/>
        </p:nvSpPr>
        <p:spPr bwMode="auto">
          <a:xfrm>
            <a:off x="2007617" y="1360959"/>
            <a:ext cx="7133122" cy="542925"/>
          </a:xfrm>
          <a:prstGeom prst="roundRect">
            <a:avLst>
              <a:gd name="adj" fmla="val 4954"/>
            </a:avLst>
          </a:prstGeom>
          <a:solidFill>
            <a:srgbClr val="FFFFFF"/>
          </a:solidFill>
          <a:ln w="12700" algn="ctr">
            <a:solidFill>
              <a:srgbClr val="8AA5D0"/>
            </a:solidFill>
            <a:round/>
            <a:headEnd/>
            <a:tailEnd/>
          </a:ln>
          <a:effectLst>
            <a:outerShdw dist="25400" dir="5400000" algn="ctr" rotWithShape="0">
              <a:srgbClr val="9194C9"/>
            </a:outerShdw>
          </a:effectLst>
        </p:spPr>
        <p:txBody>
          <a:bodyPr lIns="0" tIns="0" rIns="0" bIns="0" anchor="ctr"/>
          <a:lstStyle/>
          <a:p>
            <a:pPr algn="ctr">
              <a:defRPr/>
            </a:pPr>
            <a:endParaRPr lang="ko-KR" altLang="ko-KR" sz="120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6" name="AutoShape 14" descr="박스2"/>
          <p:cNvSpPr>
            <a:spLocks noChangeArrowheads="1"/>
          </p:cNvSpPr>
          <p:nvPr/>
        </p:nvSpPr>
        <p:spPr bwMode="auto">
          <a:xfrm>
            <a:off x="2061592" y="1391121"/>
            <a:ext cx="1482725" cy="482600"/>
          </a:xfrm>
          <a:prstGeom prst="roundRect">
            <a:avLst>
              <a:gd name="adj" fmla="val 7819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solidFill>
              <a:srgbClr val="94B8DC"/>
            </a:solidFill>
            <a:round/>
            <a:headEnd/>
            <a:tailEnd/>
          </a:ln>
        </p:spPr>
        <p:txBody>
          <a:bodyPr lIns="18000" rIns="18000" anchor="ctr"/>
          <a:lstStyle/>
          <a:p>
            <a:endParaRPr lang="ko-KR" altLang="en-US" sz="1600"/>
          </a:p>
        </p:txBody>
      </p:sp>
      <p:sp>
        <p:nvSpPr>
          <p:cNvPr id="7" name="직사각형 41"/>
          <p:cNvSpPr>
            <a:spLocks noChangeArrowheads="1"/>
          </p:cNvSpPr>
          <p:nvPr/>
        </p:nvSpPr>
        <p:spPr bwMode="auto">
          <a:xfrm>
            <a:off x="3730054" y="1554634"/>
            <a:ext cx="4751388" cy="2200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92075" indent="-92075">
              <a:lnSpc>
                <a:spcPct val="130000"/>
              </a:lnSpc>
              <a:buClr>
                <a:schemeClr val="tx1"/>
              </a:buClr>
              <a:buFont typeface="Wingdings" pitchFamily="2" charset="2"/>
              <a:buChar char="§"/>
            </a:pP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</a:rPr>
              <a:t>2016. 2.  23(</a:t>
            </a:r>
            <a:r>
              <a:rPr lang="ko-KR" altLang="en-US" sz="1200" dirty="0" smtClean="0">
                <a:latin typeface="산돌고딕B" pitchFamily="18" charset="-127"/>
                <a:ea typeface="산돌고딕B" pitchFamily="18" charset="-127"/>
              </a:rPr>
              <a:t>화</a:t>
            </a: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</a:rPr>
              <a:t>) </a:t>
            </a:r>
            <a:r>
              <a:rPr lang="en-US" altLang="ko-KR" sz="1200" dirty="0">
                <a:latin typeface="산돌고딕B" pitchFamily="18" charset="-127"/>
                <a:ea typeface="산돌고딕B" pitchFamily="18" charset="-127"/>
              </a:rPr>
              <a:t>~ </a:t>
            </a: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</a:rPr>
              <a:t>2016. 2. 29(</a:t>
            </a:r>
            <a:r>
              <a:rPr lang="ko-KR" altLang="en-US" sz="1200" dirty="0" smtClean="0">
                <a:latin typeface="산돌고딕B" pitchFamily="18" charset="-127"/>
                <a:ea typeface="산돌고딕B" pitchFamily="18" charset="-127"/>
              </a:rPr>
              <a:t>월</a:t>
            </a: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</a:rPr>
              <a:t>)</a:t>
            </a:r>
            <a:endParaRPr lang="ko-KR" altLang="en-US" sz="1200" dirty="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8" name="Rectangle 58"/>
          <p:cNvSpPr>
            <a:spLocks noChangeArrowheads="1"/>
          </p:cNvSpPr>
          <p:nvPr/>
        </p:nvSpPr>
        <p:spPr bwMode="auto">
          <a:xfrm>
            <a:off x="2052067" y="1494716"/>
            <a:ext cx="1439862" cy="2769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ko-KR" altLang="en-US" dirty="0">
                <a:latin typeface="산돌고딕B" pitchFamily="18" charset="-127"/>
                <a:ea typeface="산돌고딕B" pitchFamily="18" charset="-127"/>
              </a:rPr>
              <a:t>기   </a:t>
            </a:r>
            <a:r>
              <a:rPr lang="ko-KR" altLang="en-US" dirty="0" smtClean="0">
                <a:latin typeface="산돌고딕B" pitchFamily="18" charset="-127"/>
                <a:ea typeface="산돌고딕B" pitchFamily="18" charset="-127"/>
              </a:rPr>
              <a:t> 간 </a:t>
            </a:r>
            <a:endParaRPr lang="ko-KR" altLang="en-US" dirty="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12" name="AutoShape 25"/>
          <p:cNvSpPr>
            <a:spLocks noChangeArrowheads="1"/>
          </p:cNvSpPr>
          <p:nvPr/>
        </p:nvSpPr>
        <p:spPr bwMode="auto">
          <a:xfrm>
            <a:off x="2007617" y="2060848"/>
            <a:ext cx="7133122" cy="542925"/>
          </a:xfrm>
          <a:prstGeom prst="roundRect">
            <a:avLst>
              <a:gd name="adj" fmla="val 4954"/>
            </a:avLst>
          </a:prstGeom>
          <a:solidFill>
            <a:srgbClr val="FFFFFF"/>
          </a:solidFill>
          <a:ln w="12700" algn="ctr">
            <a:solidFill>
              <a:srgbClr val="8AA5D0"/>
            </a:solidFill>
            <a:round/>
            <a:headEnd/>
            <a:tailEnd/>
          </a:ln>
          <a:effectLst>
            <a:outerShdw dist="25400" dir="5400000" algn="ctr" rotWithShape="0">
              <a:srgbClr val="9194C9"/>
            </a:outerShdw>
          </a:effectLst>
        </p:spPr>
        <p:txBody>
          <a:bodyPr lIns="0" tIns="0" rIns="0" bIns="0" anchor="ctr"/>
          <a:lstStyle/>
          <a:p>
            <a:pPr algn="ctr">
              <a:defRPr/>
            </a:pPr>
            <a:endParaRPr lang="ko-KR" altLang="ko-KR" sz="120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13" name="AutoShape 26" descr="박스2"/>
          <p:cNvSpPr>
            <a:spLocks noChangeArrowheads="1"/>
          </p:cNvSpPr>
          <p:nvPr/>
        </p:nvSpPr>
        <p:spPr bwMode="auto">
          <a:xfrm>
            <a:off x="2061592" y="2091010"/>
            <a:ext cx="1482725" cy="482600"/>
          </a:xfrm>
          <a:prstGeom prst="roundRect">
            <a:avLst>
              <a:gd name="adj" fmla="val 7819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solidFill>
              <a:srgbClr val="94B8DC"/>
            </a:solidFill>
            <a:round/>
            <a:headEnd/>
            <a:tailEnd/>
          </a:ln>
        </p:spPr>
        <p:txBody>
          <a:bodyPr lIns="18000" rIns="18000" anchor="ctr"/>
          <a:lstStyle/>
          <a:p>
            <a:endParaRPr lang="ko-KR" altLang="en-US" sz="1600"/>
          </a:p>
        </p:txBody>
      </p:sp>
      <p:grpSp>
        <p:nvGrpSpPr>
          <p:cNvPr id="18" name="Group 37"/>
          <p:cNvGrpSpPr>
            <a:grpSpLocks/>
          </p:cNvGrpSpPr>
          <p:nvPr/>
        </p:nvGrpSpPr>
        <p:grpSpPr bwMode="auto">
          <a:xfrm>
            <a:off x="788417" y="4149080"/>
            <a:ext cx="1077912" cy="588962"/>
            <a:chOff x="3505" y="2715"/>
            <a:chExt cx="635" cy="635"/>
          </a:xfrm>
        </p:grpSpPr>
        <p:sp>
          <p:nvSpPr>
            <p:cNvPr id="19" name="Oval 38"/>
            <p:cNvSpPr>
              <a:spLocks noChangeArrowheads="1"/>
            </p:cNvSpPr>
            <p:nvPr/>
          </p:nvSpPr>
          <p:spPr bwMode="auto">
            <a:xfrm>
              <a:off x="3505" y="2715"/>
              <a:ext cx="635" cy="635"/>
            </a:xfrm>
            <a:prstGeom prst="ellipse">
              <a:avLst/>
            </a:prstGeom>
            <a:solidFill>
              <a:schemeClr val="bg1"/>
            </a:solidFill>
            <a:ln w="28575" algn="ctr">
              <a:solidFill>
                <a:srgbClr val="DDDDD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Oval 39" descr="강-4단"/>
            <p:cNvSpPr>
              <a:spLocks noChangeArrowheads="1"/>
            </p:cNvSpPr>
            <p:nvPr/>
          </p:nvSpPr>
          <p:spPr bwMode="auto">
            <a:xfrm>
              <a:off x="3535" y="2745"/>
              <a:ext cx="575" cy="575"/>
            </a:xfrm>
            <a:prstGeom prst="ellipse">
              <a:avLst/>
            </a:prstGeom>
            <a:blipFill dpi="0" rotWithShape="1">
              <a:blip r:embed="rId3" cstate="print"/>
              <a:srcRect/>
              <a:stretch>
                <a:fillRect/>
              </a:stretch>
            </a:blipFill>
            <a:ln w="9525" algn="ctr">
              <a:solidFill>
                <a:srgbClr val="5683BA"/>
              </a:solidFill>
              <a:round/>
              <a:headEnd/>
              <a:tailEnd/>
            </a:ln>
          </p:spPr>
          <p:txBody>
            <a:bodyPr wrap="none" lIns="18000" rIns="18000" anchor="ctr"/>
            <a:lstStyle/>
            <a:p>
              <a:r>
                <a:rPr lang="ko-KR" altLang="en-US" sz="1100" b="1" dirty="0"/>
                <a:t>시스템오픈</a:t>
              </a:r>
            </a:p>
          </p:txBody>
        </p:sp>
      </p:grpSp>
      <p:sp>
        <p:nvSpPr>
          <p:cNvPr id="25" name="AutoShape 41"/>
          <p:cNvSpPr>
            <a:spLocks noChangeArrowheads="1"/>
          </p:cNvSpPr>
          <p:nvPr/>
        </p:nvSpPr>
        <p:spPr bwMode="auto">
          <a:xfrm>
            <a:off x="1986978" y="4899695"/>
            <a:ext cx="7129623" cy="542925"/>
          </a:xfrm>
          <a:prstGeom prst="roundRect">
            <a:avLst>
              <a:gd name="adj" fmla="val 4954"/>
            </a:avLst>
          </a:prstGeom>
          <a:solidFill>
            <a:srgbClr val="FFFFFF"/>
          </a:solidFill>
          <a:ln w="12700" algn="ctr">
            <a:solidFill>
              <a:srgbClr val="8AA5D0"/>
            </a:solidFill>
            <a:round/>
            <a:headEnd/>
            <a:tailEnd/>
          </a:ln>
          <a:effectLst>
            <a:outerShdw dist="25400" dir="5400000" algn="ctr" rotWithShape="0">
              <a:srgbClr val="9194C9"/>
            </a:outerShdw>
          </a:effectLst>
        </p:spPr>
        <p:txBody>
          <a:bodyPr lIns="0" tIns="0" rIns="0" bIns="0" anchor="ctr"/>
          <a:lstStyle/>
          <a:p>
            <a:pPr algn="ctr">
              <a:defRPr/>
            </a:pPr>
            <a:endParaRPr lang="ko-KR" altLang="ko-KR" sz="120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26" name="AutoShape 42" descr="박스2"/>
          <p:cNvSpPr>
            <a:spLocks noChangeArrowheads="1"/>
          </p:cNvSpPr>
          <p:nvPr/>
        </p:nvSpPr>
        <p:spPr bwMode="auto">
          <a:xfrm>
            <a:off x="2039367" y="4929857"/>
            <a:ext cx="1482725" cy="482600"/>
          </a:xfrm>
          <a:prstGeom prst="roundRect">
            <a:avLst>
              <a:gd name="adj" fmla="val 7819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solidFill>
              <a:srgbClr val="94B8DC"/>
            </a:solidFill>
            <a:round/>
            <a:headEnd/>
            <a:tailEnd/>
          </a:ln>
        </p:spPr>
        <p:txBody>
          <a:bodyPr lIns="18000" rIns="18000" anchor="ctr"/>
          <a:lstStyle/>
          <a:p>
            <a:endParaRPr lang="ko-KR" altLang="en-US" sz="1600"/>
          </a:p>
        </p:txBody>
      </p:sp>
      <p:sp>
        <p:nvSpPr>
          <p:cNvPr id="27" name="Rectangle 43"/>
          <p:cNvSpPr>
            <a:spLocks noChangeArrowheads="1"/>
          </p:cNvSpPr>
          <p:nvPr/>
        </p:nvSpPr>
        <p:spPr bwMode="auto">
          <a:xfrm>
            <a:off x="3707829" y="5085184"/>
            <a:ext cx="4752975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92075" indent="-92075">
              <a:buClr>
                <a:schemeClr val="tx1"/>
              </a:buClr>
              <a:buFont typeface="Wingdings" pitchFamily="2" charset="2"/>
              <a:buChar char="§"/>
            </a:pPr>
            <a:r>
              <a:rPr lang="en-US" altLang="ko-KR" sz="1200" b="1" dirty="0" smtClean="0">
                <a:latin typeface="산돌고딕B" pitchFamily="18" charset="-127"/>
                <a:ea typeface="산돌고딕B" pitchFamily="18" charset="-127"/>
              </a:rPr>
              <a:t>2016. 3. 2 (</a:t>
            </a:r>
            <a:r>
              <a:rPr lang="ko-KR" altLang="en-US" sz="1200" b="1" dirty="0" smtClean="0">
                <a:latin typeface="산돌고딕B" pitchFamily="18" charset="-127"/>
                <a:ea typeface="산돌고딕B" pitchFamily="18" charset="-127"/>
              </a:rPr>
              <a:t>수</a:t>
            </a:r>
            <a:r>
              <a:rPr lang="en-US" altLang="ko-KR" sz="1200" b="1" dirty="0" smtClean="0">
                <a:latin typeface="산돌고딕B" pitchFamily="18" charset="-127"/>
                <a:ea typeface="산돌고딕B" pitchFamily="18" charset="-127"/>
              </a:rPr>
              <a:t>)</a:t>
            </a: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</a:rPr>
              <a:t> </a:t>
            </a:r>
            <a:endParaRPr lang="en-US" altLang="ko-KR" sz="1200" dirty="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28" name="Rectangle 44"/>
          <p:cNvSpPr>
            <a:spLocks noChangeArrowheads="1"/>
          </p:cNvSpPr>
          <p:nvPr/>
        </p:nvSpPr>
        <p:spPr bwMode="auto">
          <a:xfrm>
            <a:off x="2476953" y="5032658"/>
            <a:ext cx="609141" cy="2769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ko-KR" altLang="en-US" dirty="0" smtClean="0">
                <a:latin typeface="산돌고딕B" pitchFamily="18" charset="-127"/>
                <a:ea typeface="산돌고딕B" pitchFamily="18" charset="-127"/>
              </a:rPr>
              <a:t>일   시</a:t>
            </a:r>
            <a:endParaRPr lang="ko-KR" altLang="en-US" dirty="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29" name="AutoShape 25"/>
          <p:cNvSpPr>
            <a:spLocks noChangeArrowheads="1"/>
          </p:cNvSpPr>
          <p:nvPr/>
        </p:nvSpPr>
        <p:spPr bwMode="auto">
          <a:xfrm>
            <a:off x="1998092" y="2743646"/>
            <a:ext cx="7131372" cy="829370"/>
          </a:xfrm>
          <a:prstGeom prst="roundRect">
            <a:avLst>
              <a:gd name="adj" fmla="val 4954"/>
            </a:avLst>
          </a:prstGeom>
          <a:solidFill>
            <a:srgbClr val="FFFFFF"/>
          </a:solidFill>
          <a:ln w="12700" algn="ctr">
            <a:solidFill>
              <a:srgbClr val="8AA5D0"/>
            </a:solidFill>
            <a:round/>
            <a:headEnd/>
            <a:tailEnd/>
          </a:ln>
          <a:effectLst>
            <a:outerShdw dist="25400" dir="5400000" algn="ctr" rotWithShape="0">
              <a:srgbClr val="9194C9"/>
            </a:outerShdw>
          </a:effectLst>
        </p:spPr>
        <p:txBody>
          <a:bodyPr lIns="0" tIns="0" rIns="0" bIns="0" anchor="ctr"/>
          <a:lstStyle/>
          <a:p>
            <a:pPr algn="ctr">
              <a:defRPr/>
            </a:pPr>
            <a:endParaRPr lang="ko-KR" altLang="ko-KR" sz="120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30" name="AutoShape 26" descr="박스2"/>
          <p:cNvSpPr>
            <a:spLocks noChangeArrowheads="1"/>
          </p:cNvSpPr>
          <p:nvPr/>
        </p:nvSpPr>
        <p:spPr bwMode="auto">
          <a:xfrm>
            <a:off x="2050479" y="2773809"/>
            <a:ext cx="1482725" cy="482600"/>
          </a:xfrm>
          <a:prstGeom prst="roundRect">
            <a:avLst>
              <a:gd name="adj" fmla="val 7819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solidFill>
              <a:srgbClr val="94B8DC"/>
            </a:solidFill>
            <a:round/>
            <a:headEnd/>
            <a:tailEnd/>
          </a:ln>
        </p:spPr>
        <p:txBody>
          <a:bodyPr lIns="18000" rIns="18000" anchor="ctr"/>
          <a:lstStyle/>
          <a:p>
            <a:endParaRPr lang="ko-KR" altLang="en-US" sz="1600"/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3720529" y="2251611"/>
            <a:ext cx="4595813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92075" indent="-92075">
              <a:buClr>
                <a:schemeClr val="tx1"/>
              </a:buClr>
              <a:buFont typeface="Wingdings" pitchFamily="2" charset="2"/>
              <a:buChar char="§"/>
            </a:pPr>
            <a:r>
              <a:rPr lang="ko-KR" altLang="en-US" sz="1200" dirty="0" smtClean="0">
                <a:latin typeface="산돌고딕B" pitchFamily="18" charset="-127"/>
                <a:ea typeface="산돌고딕B" pitchFamily="18" charset="-127"/>
              </a:rPr>
              <a:t>해운종합민원센터 </a:t>
            </a: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</a:rPr>
              <a:t>: https://</a:t>
            </a: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  <a:hlinkClick r:id="rId4"/>
              </a:rPr>
              <a:t>www.sis.go.kr</a:t>
            </a: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</a:rPr>
              <a:t> </a:t>
            </a:r>
          </a:p>
        </p:txBody>
      </p:sp>
      <p:sp>
        <p:nvSpPr>
          <p:cNvPr id="32" name="Rectangle 28"/>
          <p:cNvSpPr>
            <a:spLocks noChangeArrowheads="1"/>
          </p:cNvSpPr>
          <p:nvPr/>
        </p:nvSpPr>
        <p:spPr bwMode="auto">
          <a:xfrm>
            <a:off x="2272454" y="2216036"/>
            <a:ext cx="1041952" cy="2769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ko-KR" altLang="en-US" dirty="0" smtClean="0">
                <a:latin typeface="산돌고딕B" pitchFamily="18" charset="-127"/>
                <a:ea typeface="산돌고딕B" pitchFamily="18" charset="-127"/>
              </a:rPr>
              <a:t>시범시스템</a:t>
            </a:r>
            <a:endParaRPr lang="en-US" altLang="ko-KR" dirty="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33" name="AutoShape 25"/>
          <p:cNvSpPr>
            <a:spLocks noChangeArrowheads="1"/>
          </p:cNvSpPr>
          <p:nvPr/>
        </p:nvSpPr>
        <p:spPr bwMode="auto">
          <a:xfrm>
            <a:off x="2007617" y="4218657"/>
            <a:ext cx="7121847" cy="542925"/>
          </a:xfrm>
          <a:prstGeom prst="roundRect">
            <a:avLst>
              <a:gd name="adj" fmla="val 4954"/>
            </a:avLst>
          </a:prstGeom>
          <a:solidFill>
            <a:srgbClr val="FFFFFF"/>
          </a:solidFill>
          <a:ln w="12700" algn="ctr">
            <a:solidFill>
              <a:srgbClr val="8AA5D0"/>
            </a:solidFill>
            <a:round/>
            <a:headEnd/>
            <a:tailEnd/>
          </a:ln>
          <a:effectLst>
            <a:outerShdw dist="25400" dir="5400000" algn="ctr" rotWithShape="0">
              <a:srgbClr val="9194C9"/>
            </a:outerShdw>
          </a:effectLst>
        </p:spPr>
        <p:txBody>
          <a:bodyPr lIns="0" tIns="0" rIns="0" bIns="0" anchor="ctr"/>
          <a:lstStyle/>
          <a:p>
            <a:pPr algn="ctr">
              <a:defRPr/>
            </a:pPr>
            <a:endParaRPr lang="ko-KR" altLang="ko-KR" sz="120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34" name="AutoShape 26" descr="박스2"/>
          <p:cNvSpPr>
            <a:spLocks noChangeArrowheads="1"/>
          </p:cNvSpPr>
          <p:nvPr/>
        </p:nvSpPr>
        <p:spPr bwMode="auto">
          <a:xfrm>
            <a:off x="2060004" y="4248820"/>
            <a:ext cx="1484313" cy="482600"/>
          </a:xfrm>
          <a:prstGeom prst="roundRect">
            <a:avLst>
              <a:gd name="adj" fmla="val 7819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solidFill>
              <a:srgbClr val="94B8DC"/>
            </a:solidFill>
            <a:round/>
            <a:headEnd/>
            <a:tailEnd/>
          </a:ln>
        </p:spPr>
        <p:txBody>
          <a:bodyPr lIns="18000" rIns="18000" anchor="ctr"/>
          <a:lstStyle/>
          <a:p>
            <a:endParaRPr lang="ko-KR" altLang="en-US" sz="1600"/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3730053" y="4411851"/>
            <a:ext cx="539941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92075" indent="-92075">
              <a:buClr>
                <a:schemeClr val="tx1"/>
              </a:buClr>
              <a:buFont typeface="Wingdings" pitchFamily="2" charset="2"/>
              <a:buChar char="§"/>
            </a:pPr>
            <a:r>
              <a:rPr lang="ko-KR" altLang="en-US" sz="1200" dirty="0" smtClean="0">
                <a:latin typeface="산돌고딕B" pitchFamily="18" charset="-127"/>
                <a:ea typeface="산돌고딕B" pitchFamily="18" charset="-127"/>
              </a:rPr>
              <a:t>해운종합민원센터 </a:t>
            </a:r>
            <a:r>
              <a:rPr lang="en-US" altLang="ko-KR" sz="1200" dirty="0">
                <a:latin typeface="산돌고딕B" pitchFamily="18" charset="-127"/>
                <a:ea typeface="산돌고딕B" pitchFamily="18" charset="-127"/>
              </a:rPr>
              <a:t>: </a:t>
            </a: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  <a:hlinkClick r:id="rId5"/>
              </a:rPr>
              <a:t>https://www.sis.go.kr</a:t>
            </a:r>
            <a:endParaRPr lang="en-US" altLang="ko-KR" sz="1200" dirty="0" smtClean="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36" name="Rectangle 28"/>
          <p:cNvSpPr>
            <a:spLocks noChangeArrowheads="1"/>
          </p:cNvSpPr>
          <p:nvPr/>
        </p:nvSpPr>
        <p:spPr bwMode="auto">
          <a:xfrm>
            <a:off x="2398142" y="4382170"/>
            <a:ext cx="809625" cy="2159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ko-KR" altLang="en-US">
                <a:latin typeface="산돌고딕B" pitchFamily="18" charset="-127"/>
                <a:ea typeface="산돌고딕B" pitchFamily="18" charset="-127"/>
              </a:rPr>
              <a:t>오픈시스템</a:t>
            </a:r>
          </a:p>
        </p:txBody>
      </p:sp>
      <p:sp>
        <p:nvSpPr>
          <p:cNvPr id="37" name="Rectangle 35"/>
          <p:cNvSpPr>
            <a:spLocks noChangeArrowheads="1"/>
          </p:cNvSpPr>
          <p:nvPr/>
        </p:nvSpPr>
        <p:spPr bwMode="auto">
          <a:xfrm>
            <a:off x="3731642" y="2776984"/>
            <a:ext cx="5325814" cy="761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92075" indent="-92075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§"/>
            </a:pPr>
            <a:r>
              <a:rPr lang="ko-KR" altLang="en-US" sz="1100" dirty="0" smtClean="0">
                <a:latin typeface="산돌고딕B" pitchFamily="18" charset="-127"/>
                <a:ea typeface="산돌고딕B" pitchFamily="18" charset="-127"/>
              </a:rPr>
              <a:t>시범오픈 의견수렴 및 문의 </a:t>
            </a:r>
            <a:r>
              <a:rPr lang="en-US" altLang="ko-KR" sz="1100" dirty="0" smtClean="0">
                <a:latin typeface="산돌고딕B" pitchFamily="18" charset="-127"/>
                <a:ea typeface="산돌고딕B" pitchFamily="18" charset="-127"/>
              </a:rPr>
              <a:t>(</a:t>
            </a:r>
            <a:r>
              <a:rPr lang="ko-KR" altLang="en-US" sz="1100" dirty="0" smtClean="0">
                <a:latin typeface="산돌고딕B" pitchFamily="18" charset="-127"/>
                <a:ea typeface="산돌고딕B" pitchFamily="18" charset="-127"/>
              </a:rPr>
              <a:t>한국선주협회 </a:t>
            </a:r>
            <a:r>
              <a:rPr lang="ko-KR" altLang="en-US" sz="1100" dirty="0" smtClean="0">
                <a:latin typeface="산돌고딕B" pitchFamily="18" charset="-127"/>
                <a:ea typeface="산돌고딕B" pitchFamily="18" charset="-127"/>
              </a:rPr>
              <a:t>김경훈 차장</a:t>
            </a:r>
            <a:r>
              <a:rPr lang="en-US" altLang="ko-KR" sz="1100" dirty="0" smtClean="0">
                <a:latin typeface="산돌고딕B" pitchFamily="18" charset="-127"/>
                <a:ea typeface="산돌고딕B" pitchFamily="18" charset="-127"/>
              </a:rPr>
              <a:t>) </a:t>
            </a:r>
            <a:endParaRPr lang="en-US" altLang="ko-KR" sz="1100" dirty="0" smtClean="0">
              <a:latin typeface="산돌고딕B" pitchFamily="18" charset="-127"/>
              <a:ea typeface="산돌고딕B" pitchFamily="18" charset="-127"/>
            </a:endParaRPr>
          </a:p>
          <a:p>
            <a:pPr marL="92075" indent="-92075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§"/>
            </a:pPr>
            <a:r>
              <a:rPr lang="ko-KR" altLang="en-US" sz="1100" dirty="0" smtClean="0">
                <a:latin typeface="산돌고딕B" pitchFamily="18" charset="-127"/>
                <a:ea typeface="산돌고딕B" pitchFamily="18" charset="-127"/>
              </a:rPr>
              <a:t>연락처  </a:t>
            </a:r>
            <a:r>
              <a:rPr lang="en-US" altLang="ko-KR" sz="1100" dirty="0" smtClean="0">
                <a:latin typeface="산돌고딕B" pitchFamily="18" charset="-127"/>
                <a:ea typeface="산돌고딕B" pitchFamily="18" charset="-127"/>
              </a:rPr>
              <a:t>:  Tel: 02-739-1551  Fax : 02-737-8628 </a:t>
            </a:r>
          </a:p>
          <a:p>
            <a:pPr marL="92075" indent="-92075"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§"/>
            </a:pPr>
            <a:r>
              <a:rPr lang="en-US" altLang="ko-KR" sz="1100" dirty="0" smtClean="0">
                <a:latin typeface="산돌고딕B" pitchFamily="18" charset="-127"/>
                <a:ea typeface="산돌고딕B" pitchFamily="18" charset="-127"/>
              </a:rPr>
              <a:t> </a:t>
            </a:r>
            <a:r>
              <a:rPr lang="en-US" altLang="ko-KR" sz="1100" dirty="0" err="1" smtClean="0">
                <a:latin typeface="산돌고딕B" pitchFamily="18" charset="-127"/>
                <a:ea typeface="산돌고딕B" pitchFamily="18" charset="-127"/>
              </a:rPr>
              <a:t>eMail</a:t>
            </a:r>
            <a:r>
              <a:rPr lang="en-US" altLang="ko-KR" sz="1100" dirty="0" smtClean="0">
                <a:latin typeface="산돌고딕B" pitchFamily="18" charset="-127"/>
                <a:ea typeface="산돌고딕B" pitchFamily="18" charset="-127"/>
              </a:rPr>
              <a:t> : </a:t>
            </a:r>
            <a:r>
              <a:rPr lang="ko-KR" altLang="en-US" sz="1100" dirty="0">
                <a:latin typeface="산돌고딕B" pitchFamily="18" charset="-127"/>
                <a:ea typeface="산돌고딕B" pitchFamily="18" charset="-127"/>
              </a:rPr>
              <a:t> </a:t>
            </a:r>
            <a:r>
              <a:rPr lang="en-US" altLang="ko-KR" sz="1100" dirty="0" smtClean="0">
                <a:latin typeface="산돌고딕B" pitchFamily="18" charset="-127"/>
                <a:ea typeface="산돌고딕B" pitchFamily="18" charset="-127"/>
              </a:rPr>
              <a:t>khkim</a:t>
            </a:r>
            <a:r>
              <a:rPr lang="en-US" altLang="ko-KR" sz="1100" dirty="0" smtClean="0">
                <a:latin typeface="산돌고딕B" pitchFamily="18" charset="-127"/>
                <a:ea typeface="산돌고딕B" pitchFamily="18" charset="-127"/>
              </a:rPr>
              <a:t>@oneksa.kr</a:t>
            </a:r>
            <a:endParaRPr lang="en-US" altLang="ko-KR" sz="1100" dirty="0" smtClean="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38" name="Rectangle 36"/>
          <p:cNvSpPr>
            <a:spLocks noChangeArrowheads="1"/>
          </p:cNvSpPr>
          <p:nvPr/>
        </p:nvSpPr>
        <p:spPr bwMode="auto">
          <a:xfrm>
            <a:off x="2390936" y="2879785"/>
            <a:ext cx="833563" cy="2769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ko-KR" altLang="en-US" dirty="0" smtClean="0">
                <a:latin typeface="산돌고딕B" pitchFamily="18" charset="-127"/>
                <a:ea typeface="산돌고딕B" pitchFamily="18" charset="-127"/>
              </a:rPr>
              <a:t>의견수렴</a:t>
            </a:r>
            <a:endParaRPr lang="ko-KR" altLang="en-US" dirty="0">
              <a:latin typeface="산돌고딕B" pitchFamily="18" charset="-127"/>
              <a:ea typeface="산돌고딕B" pitchFamily="18" charset="-127"/>
            </a:endParaRPr>
          </a:p>
        </p:txBody>
      </p:sp>
      <p:grpSp>
        <p:nvGrpSpPr>
          <p:cNvPr id="39" name="Group 17"/>
          <p:cNvGrpSpPr>
            <a:grpSpLocks/>
          </p:cNvGrpSpPr>
          <p:nvPr/>
        </p:nvGrpSpPr>
        <p:grpSpPr bwMode="auto">
          <a:xfrm>
            <a:off x="813860" y="1340768"/>
            <a:ext cx="1076325" cy="587375"/>
            <a:chOff x="3505" y="2715"/>
            <a:chExt cx="635" cy="635"/>
          </a:xfrm>
        </p:grpSpPr>
        <p:sp>
          <p:nvSpPr>
            <p:cNvPr id="40" name="Oval 18"/>
            <p:cNvSpPr>
              <a:spLocks noChangeArrowheads="1"/>
            </p:cNvSpPr>
            <p:nvPr/>
          </p:nvSpPr>
          <p:spPr bwMode="auto">
            <a:xfrm>
              <a:off x="3505" y="2715"/>
              <a:ext cx="635" cy="635"/>
            </a:xfrm>
            <a:prstGeom prst="ellipse">
              <a:avLst/>
            </a:prstGeom>
            <a:solidFill>
              <a:schemeClr val="bg1"/>
            </a:solidFill>
            <a:ln w="28575" algn="ctr">
              <a:solidFill>
                <a:srgbClr val="DDDDDD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41" name="Oval 19" descr="강-4단"/>
            <p:cNvSpPr>
              <a:spLocks noChangeArrowheads="1"/>
            </p:cNvSpPr>
            <p:nvPr/>
          </p:nvSpPr>
          <p:spPr bwMode="auto">
            <a:xfrm>
              <a:off x="3535" y="2745"/>
              <a:ext cx="575" cy="575"/>
            </a:xfrm>
            <a:prstGeom prst="ellipse">
              <a:avLst/>
            </a:prstGeom>
            <a:blipFill dpi="0" rotWithShape="1">
              <a:blip r:embed="rId3" cstate="print"/>
              <a:srcRect/>
              <a:stretch>
                <a:fillRect/>
              </a:stretch>
            </a:blipFill>
            <a:ln w="9525" algn="ctr">
              <a:solidFill>
                <a:srgbClr val="5683BA"/>
              </a:solidFill>
              <a:round/>
              <a:headEnd/>
              <a:tailEnd/>
            </a:ln>
          </p:spPr>
          <p:txBody>
            <a:bodyPr wrap="none" lIns="18000" rIns="18000" anchor="ctr"/>
            <a:lstStyle/>
            <a:p>
              <a:r>
                <a:rPr lang="ko-KR" altLang="en-US" sz="1100" b="1" dirty="0" smtClean="0"/>
                <a:t>시범오픈</a:t>
              </a:r>
              <a:endParaRPr lang="ko-KR" altLang="en-US" sz="1100" b="1" dirty="0"/>
            </a:p>
          </p:txBody>
        </p:sp>
      </p:grpSp>
      <p:sp>
        <p:nvSpPr>
          <p:cNvPr id="42" name="AutoShape 41"/>
          <p:cNvSpPr>
            <a:spLocks noChangeArrowheads="1"/>
          </p:cNvSpPr>
          <p:nvPr/>
        </p:nvSpPr>
        <p:spPr bwMode="auto">
          <a:xfrm>
            <a:off x="2000672" y="5567294"/>
            <a:ext cx="7129623" cy="542925"/>
          </a:xfrm>
          <a:prstGeom prst="roundRect">
            <a:avLst>
              <a:gd name="adj" fmla="val 4954"/>
            </a:avLst>
          </a:prstGeom>
          <a:solidFill>
            <a:srgbClr val="FFFFFF"/>
          </a:solidFill>
          <a:ln w="12700" algn="ctr">
            <a:solidFill>
              <a:srgbClr val="8AA5D0"/>
            </a:solidFill>
            <a:round/>
            <a:headEnd/>
            <a:tailEnd/>
          </a:ln>
          <a:effectLst>
            <a:outerShdw dist="25400" dir="5400000" algn="ctr" rotWithShape="0">
              <a:srgbClr val="9194C9"/>
            </a:outerShdw>
          </a:effectLst>
        </p:spPr>
        <p:txBody>
          <a:bodyPr lIns="0" tIns="0" rIns="0" bIns="0" anchor="ctr"/>
          <a:lstStyle/>
          <a:p>
            <a:pPr algn="ctr">
              <a:defRPr/>
            </a:pPr>
            <a:endParaRPr lang="ko-KR" altLang="ko-KR" sz="120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43" name="AutoShape 42" descr="박스2"/>
          <p:cNvSpPr>
            <a:spLocks noChangeArrowheads="1"/>
          </p:cNvSpPr>
          <p:nvPr/>
        </p:nvSpPr>
        <p:spPr bwMode="auto">
          <a:xfrm>
            <a:off x="2053061" y="5597456"/>
            <a:ext cx="1482725" cy="482600"/>
          </a:xfrm>
          <a:prstGeom prst="roundRect">
            <a:avLst>
              <a:gd name="adj" fmla="val 7819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9525" algn="ctr">
            <a:solidFill>
              <a:srgbClr val="94B8DC"/>
            </a:solidFill>
            <a:round/>
            <a:headEnd/>
            <a:tailEnd/>
          </a:ln>
        </p:spPr>
        <p:txBody>
          <a:bodyPr lIns="18000" rIns="18000" anchor="ctr"/>
          <a:lstStyle/>
          <a:p>
            <a:endParaRPr lang="ko-KR" altLang="en-US" sz="1600"/>
          </a:p>
        </p:txBody>
      </p:sp>
      <p:sp>
        <p:nvSpPr>
          <p:cNvPr id="44" name="Rectangle 43"/>
          <p:cNvSpPr>
            <a:spLocks noChangeArrowheads="1"/>
          </p:cNvSpPr>
          <p:nvPr/>
        </p:nvSpPr>
        <p:spPr bwMode="auto">
          <a:xfrm>
            <a:off x="3721523" y="5780003"/>
            <a:ext cx="4752975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92075" indent="-92075">
              <a:buClr>
                <a:schemeClr val="tx1"/>
              </a:buClr>
              <a:buFont typeface="Wingdings" pitchFamily="2" charset="2"/>
              <a:buChar char="§"/>
            </a:pP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</a:rPr>
              <a:t>Help </a:t>
            </a:r>
            <a:r>
              <a:rPr lang="en-US" altLang="ko-KR" sz="1200" dirty="0">
                <a:latin typeface="산돌고딕B" pitchFamily="18" charset="-127"/>
                <a:ea typeface="산돌고딕B" pitchFamily="18" charset="-127"/>
              </a:rPr>
              <a:t>Desk </a:t>
            </a:r>
            <a:r>
              <a:rPr lang="ko-KR" altLang="en-US" sz="1200" dirty="0" smtClean="0">
                <a:latin typeface="산돌고딕B" pitchFamily="18" charset="-127"/>
                <a:ea typeface="산돌고딕B" pitchFamily="18" charset="-127"/>
              </a:rPr>
              <a:t>운영지원  </a:t>
            </a: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</a:rPr>
              <a:t>(</a:t>
            </a:r>
            <a:r>
              <a:rPr lang="ko-KR" altLang="en-US" sz="1200" dirty="0" smtClean="0">
                <a:latin typeface="산돌고딕B" pitchFamily="18" charset="-127"/>
                <a:ea typeface="산돌고딕B" pitchFamily="18" charset="-127"/>
              </a:rPr>
              <a:t>연락처 </a:t>
            </a: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</a:rPr>
              <a:t>: </a:t>
            </a:r>
            <a:r>
              <a:rPr lang="ko-KR" altLang="en-US" sz="1200" dirty="0" smtClean="0">
                <a:latin typeface="산돌고딕B" pitchFamily="18" charset="-127"/>
                <a:ea typeface="산돌고딕B" pitchFamily="18" charset="-127"/>
              </a:rPr>
              <a:t>해운종합민원센터  </a:t>
            </a:r>
            <a:r>
              <a:rPr lang="ko-KR" altLang="en-US" sz="1200" dirty="0" err="1" smtClean="0">
                <a:latin typeface="산돌고딕B" pitchFamily="18" charset="-127"/>
                <a:ea typeface="산돌고딕B" pitchFamily="18" charset="-127"/>
              </a:rPr>
              <a:t>메인페이지</a:t>
            </a:r>
            <a:r>
              <a:rPr lang="ko-KR" altLang="en-US" sz="1200" dirty="0" smtClean="0">
                <a:latin typeface="산돌고딕B" pitchFamily="18" charset="-127"/>
                <a:ea typeface="산돌고딕B" pitchFamily="18" charset="-127"/>
              </a:rPr>
              <a:t> 참조</a:t>
            </a:r>
            <a:r>
              <a:rPr lang="en-US" altLang="ko-KR" sz="1200" dirty="0" smtClean="0">
                <a:latin typeface="산돌고딕B" pitchFamily="18" charset="-127"/>
                <a:ea typeface="산돌고딕B" pitchFamily="18" charset="-127"/>
              </a:rPr>
              <a:t>)</a:t>
            </a:r>
            <a:endParaRPr lang="ko-KR" altLang="en-US" sz="1200" dirty="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45" name="Rectangle 44"/>
          <p:cNvSpPr>
            <a:spLocks noChangeArrowheads="1"/>
          </p:cNvSpPr>
          <p:nvPr/>
        </p:nvSpPr>
        <p:spPr bwMode="auto">
          <a:xfrm>
            <a:off x="2259015" y="5700257"/>
            <a:ext cx="1072409" cy="27699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altLang="ko-KR" dirty="0" smtClean="0">
                <a:latin typeface="산돌고딕B" pitchFamily="18" charset="-127"/>
                <a:ea typeface="산돌고딕B" pitchFamily="18" charset="-127"/>
              </a:rPr>
              <a:t>Help Desk</a:t>
            </a:r>
            <a:endParaRPr lang="ko-KR" altLang="en-US" dirty="0">
              <a:latin typeface="산돌고딕B" pitchFamily="18" charset="-127"/>
              <a:ea typeface="산돌고딕B" pitchFamily="18" charset="-127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93"/>
          <p:cNvSpPr txBox="1">
            <a:spLocks noChangeArrowheads="1"/>
          </p:cNvSpPr>
          <p:nvPr/>
        </p:nvSpPr>
        <p:spPr bwMode="auto">
          <a:xfrm>
            <a:off x="2648857" y="2427304"/>
            <a:ext cx="4608286" cy="1523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spAutoFit/>
          </a:bodyPr>
          <a:lstStyle/>
          <a:p>
            <a:pPr marL="0" lvl="1" algn="ctr" defTabSz="762000" eaLnBrk="0" latinLnBrk="0" hangingPunct="0">
              <a:lnSpc>
                <a:spcPct val="150000"/>
              </a:lnSpc>
              <a:buClr>
                <a:sysClr val="windowText" lastClr="000000"/>
              </a:buClr>
              <a:tabLst>
                <a:tab pos="5648325" algn="l"/>
              </a:tabLst>
              <a:defRPr/>
            </a:pPr>
            <a:r>
              <a:rPr lang="ko-KR" altLang="en-US" sz="6600" kern="0" dirty="0" smtClean="0">
                <a:gradFill>
                  <a:gsLst>
                    <a:gs pos="0">
                      <a:srgbClr val="356A8C"/>
                    </a:gs>
                    <a:gs pos="100000">
                      <a:srgbClr val="1E313E"/>
                    </a:gs>
                    <a:gs pos="54000">
                      <a:srgbClr val="3A5F78"/>
                    </a:gs>
                    <a:gs pos="29000">
                      <a:srgbClr val="356A8C"/>
                    </a:gs>
                  </a:gsLst>
                  <a:lin ang="5400000" scaled="0"/>
                </a:gradFill>
                <a:effectLst>
                  <a:reflection blurRad="6350" stA="50000" endA="300" endPos="50000" dist="60007" dir="5400000" sy="-100000" algn="bl" rotWithShape="0"/>
                </a:effectLst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감사합니다</a:t>
            </a:r>
            <a:endParaRPr lang="en-US" altLang="ko-KR" sz="6600" kern="0" dirty="0" smtClean="0">
              <a:gradFill>
                <a:gsLst>
                  <a:gs pos="0">
                    <a:srgbClr val="356A8C"/>
                  </a:gs>
                  <a:gs pos="100000">
                    <a:srgbClr val="1E313E"/>
                  </a:gs>
                  <a:gs pos="54000">
                    <a:srgbClr val="3A5F78"/>
                  </a:gs>
                  <a:gs pos="29000">
                    <a:srgbClr val="356A8C"/>
                  </a:gs>
                </a:gsLst>
                <a:lin ang="5400000" scaled="0"/>
              </a:gradFill>
              <a:effectLst>
                <a:reflection blurRad="6350" stA="50000" endA="300" endPos="50000" dist="60007" dir="5400000" sy="-100000" algn="bl" rotWithShape="0"/>
              </a:effectLst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pic>
        <p:nvPicPr>
          <p:cNvPr id="5" name="Picture 2" descr="D:\업무\klnet_ci_2009\케이엘넷CI_2009\CI_2012\klnet_2009_blac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2920" y="6309320"/>
            <a:ext cx="936104" cy="313744"/>
          </a:xfrm>
          <a:prstGeom prst="rect">
            <a:avLst/>
          </a:prstGeom>
          <a:noFill/>
        </p:spPr>
      </p:pic>
      <p:pic>
        <p:nvPicPr>
          <p:cNvPr id="7" name="Picture 2" descr="D:\업무\제안서\해양수산부\재해복구_1307\해양수산부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72880" y="404664"/>
            <a:ext cx="1581767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6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27530</TotalTime>
  <Words>1738</Words>
  <Application>Microsoft Office PowerPoint</Application>
  <PresentationFormat>A4 용지(210x297mm)</PresentationFormat>
  <Paragraphs>460</Paragraphs>
  <Slides>20</Slides>
  <Notes>19</Notes>
  <HiddenSlides>0</HiddenSlides>
  <MMClips>0</MMClips>
  <ScaleCrop>false</ScaleCrop>
  <HeadingPairs>
    <vt:vector size="4" baseType="variant">
      <vt:variant>
        <vt:lpstr>테마</vt:lpstr>
      </vt:variant>
      <vt:variant>
        <vt:i4>5</vt:i4>
      </vt:variant>
      <vt:variant>
        <vt:lpstr>슬라이드 제목</vt:lpstr>
      </vt:variant>
      <vt:variant>
        <vt:i4>20</vt:i4>
      </vt:variant>
    </vt:vector>
  </HeadingPairs>
  <TitlesOfParts>
    <vt:vector size="25" baseType="lpstr">
      <vt:lpstr>18_Office 테마</vt:lpstr>
      <vt:lpstr>디자인 사용자 지정</vt:lpstr>
      <vt:lpstr>Office 테마</vt:lpstr>
      <vt:lpstr>15_Office 테마</vt:lpstr>
      <vt:lpstr>16_Office 테마</vt:lpstr>
      <vt:lpstr>PowerPoint 프레젠테이션</vt:lpstr>
      <vt:lpstr>PowerPoint 프레젠테이션</vt:lpstr>
      <vt:lpstr>PowerPoint 프레젠테이션</vt:lpstr>
      <vt:lpstr>사용설명서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해운경영정보시스템 서비스 오픈 일정</vt:lpstr>
      <vt:lpstr>PowerPoint 프레젠테이션</vt:lpstr>
    </vt:vector>
  </TitlesOfParts>
  <Company>DB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CNI</dc:creator>
  <cp:lastModifiedBy>한국선주협회</cp:lastModifiedBy>
  <cp:revision>2532</cp:revision>
  <cp:lastPrinted>2016-02-18T23:46:42Z</cp:lastPrinted>
  <dcterms:created xsi:type="dcterms:W3CDTF">2011-04-26T08:39:55Z</dcterms:created>
  <dcterms:modified xsi:type="dcterms:W3CDTF">2016-02-18T23:51:58Z</dcterms:modified>
</cp:coreProperties>
</file>