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64" r:id="rId6"/>
    <p:sldId id="265" r:id="rId7"/>
    <p:sldId id="260" r:id="rId8"/>
    <p:sldId id="266" r:id="rId9"/>
    <p:sldId id="267" r:id="rId10"/>
    <p:sldId id="268" r:id="rId11"/>
    <p:sldId id="269" r:id="rId12"/>
    <p:sldId id="261" r:id="rId13"/>
    <p:sldId id="270" r:id="rId14"/>
    <p:sldId id="271" r:id="rId15"/>
    <p:sldId id="272" r:id="rId16"/>
    <p:sldId id="273" r:id="rId17"/>
    <p:sldId id="274" r:id="rId18"/>
    <p:sldId id="262" r:id="rId19"/>
    <p:sldId id="275" r:id="rId20"/>
    <p:sldId id="276" r:id="rId21"/>
    <p:sldId id="277" r:id="rId22"/>
    <p:sldId id="278" r:id="rId23"/>
    <p:sldId id="280" r:id="rId24"/>
    <p:sldId id="279" r:id="rId25"/>
    <p:sldId id="281" r:id="rId26"/>
    <p:sldId id="263" r:id="rId27"/>
    <p:sldId id="282" r:id="rId2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3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1580F-BF73-43EE-AB54-544A3835B9FE}" type="datetimeFigureOut">
              <a:rPr lang="ko-KR" altLang="en-US" smtClean="0"/>
              <a:pPr/>
              <a:t>2017-06-21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565EB-B65E-4D36-BD81-512C37F43EF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369518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1580F-BF73-43EE-AB54-544A3835B9FE}" type="datetimeFigureOut">
              <a:rPr lang="ko-KR" altLang="en-US" smtClean="0"/>
              <a:pPr/>
              <a:t>2017-06-21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565EB-B65E-4D36-BD81-512C37F43EF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393133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1580F-BF73-43EE-AB54-544A3835B9FE}" type="datetimeFigureOut">
              <a:rPr lang="ko-KR" altLang="en-US" smtClean="0"/>
              <a:pPr/>
              <a:t>2017-06-21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565EB-B65E-4D36-BD81-512C37F43EF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9990845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1580F-BF73-43EE-AB54-544A3835B9FE}" type="datetimeFigureOut">
              <a:rPr lang="ko-KR" altLang="en-US" smtClean="0"/>
              <a:pPr/>
              <a:t>2017-06-21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565EB-B65E-4D36-BD81-512C37F43EF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2767119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1580F-BF73-43EE-AB54-544A3835B9FE}" type="datetimeFigureOut">
              <a:rPr lang="ko-KR" altLang="en-US" smtClean="0"/>
              <a:pPr/>
              <a:t>2017-06-21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565EB-B65E-4D36-BD81-512C37F43EF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406173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1580F-BF73-43EE-AB54-544A3835B9FE}" type="datetimeFigureOut">
              <a:rPr lang="ko-KR" altLang="en-US" smtClean="0"/>
              <a:pPr/>
              <a:t>2017-06-21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565EB-B65E-4D36-BD81-512C37F43EF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1071594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1580F-BF73-43EE-AB54-544A3835B9FE}" type="datetimeFigureOut">
              <a:rPr lang="ko-KR" altLang="en-US" smtClean="0"/>
              <a:pPr/>
              <a:t>2017-06-21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565EB-B65E-4D36-BD81-512C37F43EF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89092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1580F-BF73-43EE-AB54-544A3835B9FE}" type="datetimeFigureOut">
              <a:rPr lang="ko-KR" altLang="en-US" smtClean="0"/>
              <a:pPr/>
              <a:t>2017-06-21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565EB-B65E-4D36-BD81-512C37F43EF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5028656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1580F-BF73-43EE-AB54-544A3835B9FE}" type="datetimeFigureOut">
              <a:rPr lang="ko-KR" altLang="en-US" smtClean="0"/>
              <a:pPr/>
              <a:t>2017-06-21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565EB-B65E-4D36-BD81-512C37F43EF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151797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1580F-BF73-43EE-AB54-544A3835B9FE}" type="datetimeFigureOut">
              <a:rPr lang="ko-KR" altLang="en-US" smtClean="0"/>
              <a:pPr/>
              <a:t>2017-06-21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565EB-B65E-4D36-BD81-512C37F43EF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808226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1580F-BF73-43EE-AB54-544A3835B9FE}" type="datetimeFigureOut">
              <a:rPr lang="ko-KR" altLang="en-US" smtClean="0"/>
              <a:pPr/>
              <a:t>2017-06-21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565EB-B65E-4D36-BD81-512C37F43EF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8987048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D8E03-1E02-4C56-9B62-50C799482B0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5636573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D8E03-1E02-4C56-9B62-50C799482B0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5066637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D8E03-1E02-4C56-9B62-50C799482B0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8427640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D8E03-1E02-4C56-9B62-50C799482B0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8610938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D8E03-1E02-4C56-9B62-50C799482B0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748031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D8E03-1E02-4C56-9B62-50C799482B0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4150096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YJW\Pictures\111027017384454_thumb_400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90196" y="1429"/>
            <a:ext cx="1219200" cy="811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 flipH="1">
            <a:off x="8317383" y="6381328"/>
            <a:ext cx="834777" cy="476672"/>
          </a:xfrm>
          <a:prstGeom prst="rtTriangle">
            <a:avLst/>
          </a:prstGeom>
          <a:solidFill>
            <a:schemeClr val="tx2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ctr">
              <a:defRPr b="0" i="1" cap="none" spc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defRPr>
            </a:lvl1pPr>
          </a:lstStyle>
          <a:p>
            <a:r>
              <a:rPr lang="en-US" altLang="ko-KR" dirty="0" smtClean="0"/>
              <a:t>#</a:t>
            </a:r>
            <a:endParaRPr lang="ko-KR" altLang="en-US" dirty="0"/>
          </a:p>
        </p:txBody>
      </p:sp>
      <p:grpSp>
        <p:nvGrpSpPr>
          <p:cNvPr id="9" name="그룹 8"/>
          <p:cNvGrpSpPr/>
          <p:nvPr userDrawn="1"/>
        </p:nvGrpSpPr>
        <p:grpSpPr>
          <a:xfrm>
            <a:off x="-7712" y="-2892"/>
            <a:ext cx="9040352" cy="907700"/>
            <a:chOff x="-36512" y="0"/>
            <a:chExt cx="9040352" cy="922564"/>
          </a:xfrm>
        </p:grpSpPr>
        <p:sp>
          <p:nvSpPr>
            <p:cNvPr id="7" name="직사각형 6"/>
            <p:cNvSpPr/>
            <p:nvPr userDrawn="1"/>
          </p:nvSpPr>
          <p:spPr>
            <a:xfrm>
              <a:off x="-36512" y="0"/>
              <a:ext cx="4575856" cy="922564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직각 삼각형 7"/>
            <p:cNvSpPr/>
            <p:nvPr userDrawn="1"/>
          </p:nvSpPr>
          <p:spPr>
            <a:xfrm>
              <a:off x="4539344" y="0"/>
              <a:ext cx="4464496" cy="922564"/>
            </a:xfrm>
            <a:prstGeom prst="rtTriangl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0" name="그룹 9"/>
          <p:cNvGrpSpPr/>
          <p:nvPr userDrawn="1"/>
        </p:nvGrpSpPr>
        <p:grpSpPr>
          <a:xfrm>
            <a:off x="44269" y="-2891"/>
            <a:ext cx="8273114" cy="907701"/>
            <a:chOff x="-579153" y="15992"/>
            <a:chExt cx="9135244" cy="88918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1" name="직사각형 10"/>
            <p:cNvSpPr/>
            <p:nvPr userDrawn="1"/>
          </p:nvSpPr>
          <p:spPr>
            <a:xfrm>
              <a:off x="-579153" y="20224"/>
              <a:ext cx="4376289" cy="88494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직각 삼각형 11"/>
            <p:cNvSpPr/>
            <p:nvPr userDrawn="1"/>
          </p:nvSpPr>
          <p:spPr>
            <a:xfrm>
              <a:off x="3795715" y="15992"/>
              <a:ext cx="4760376" cy="88917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3" name="그룹 12"/>
          <p:cNvGrpSpPr/>
          <p:nvPr userDrawn="1"/>
        </p:nvGrpSpPr>
        <p:grpSpPr>
          <a:xfrm>
            <a:off x="-12020" y="0"/>
            <a:ext cx="7604500" cy="904809"/>
            <a:chOff x="-625597" y="17426"/>
            <a:chExt cx="9241388" cy="886347"/>
          </a:xfrm>
          <a:solidFill>
            <a:schemeClr val="tx2">
              <a:lumMod val="50000"/>
            </a:schemeClr>
          </a:solidFill>
        </p:grpSpPr>
        <p:sp>
          <p:nvSpPr>
            <p:cNvPr id="14" name="직사각형 13"/>
            <p:cNvSpPr/>
            <p:nvPr userDrawn="1"/>
          </p:nvSpPr>
          <p:spPr>
            <a:xfrm>
              <a:off x="-625597" y="20223"/>
              <a:ext cx="4157045" cy="88355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직각 삼각형 14"/>
            <p:cNvSpPr/>
            <p:nvPr userDrawn="1"/>
          </p:nvSpPr>
          <p:spPr>
            <a:xfrm>
              <a:off x="3531448" y="17426"/>
              <a:ext cx="5084343" cy="886346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0" name="그룹 19"/>
          <p:cNvGrpSpPr/>
          <p:nvPr userDrawn="1"/>
        </p:nvGrpSpPr>
        <p:grpSpPr>
          <a:xfrm>
            <a:off x="6516216" y="-2895"/>
            <a:ext cx="2635948" cy="551574"/>
            <a:chOff x="6516216" y="-2895"/>
            <a:chExt cx="2635948" cy="551574"/>
          </a:xfrm>
        </p:grpSpPr>
        <p:sp>
          <p:nvSpPr>
            <p:cNvPr id="16" name="직각 삼각형 15"/>
            <p:cNvSpPr/>
            <p:nvPr userDrawn="1"/>
          </p:nvSpPr>
          <p:spPr>
            <a:xfrm rot="10800000">
              <a:off x="6516216" y="2848"/>
              <a:ext cx="2627784" cy="545831"/>
            </a:xfrm>
            <a:prstGeom prst="rtTriangl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508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직각 삼각형 16"/>
            <p:cNvSpPr/>
            <p:nvPr userDrawn="1"/>
          </p:nvSpPr>
          <p:spPr>
            <a:xfrm rot="10800000">
              <a:off x="6797373" y="-2895"/>
              <a:ext cx="2347916" cy="484587"/>
            </a:xfrm>
            <a:prstGeom prst="rtTriangle">
              <a:avLst/>
            </a:prstGeom>
            <a:solidFill>
              <a:schemeClr val="accent2">
                <a:lumMod val="20000"/>
                <a:lumOff val="80000"/>
              </a:schemeClr>
            </a:solidFill>
            <a:ln w="508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직각 삼각형 17"/>
            <p:cNvSpPr/>
            <p:nvPr userDrawn="1"/>
          </p:nvSpPr>
          <p:spPr>
            <a:xfrm rot="10800000">
              <a:off x="7380312" y="-2893"/>
              <a:ext cx="1771852" cy="355878"/>
            </a:xfrm>
            <a:prstGeom prst="rtTriangle">
              <a:avLst/>
            </a:prstGeom>
            <a:solidFill>
              <a:schemeClr val="accent6"/>
            </a:solidFill>
            <a:ln w="508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직각 삼각형 18"/>
            <p:cNvSpPr/>
            <p:nvPr userDrawn="1"/>
          </p:nvSpPr>
          <p:spPr>
            <a:xfrm rot="10800000">
              <a:off x="7909396" y="-2894"/>
              <a:ext cx="1239760" cy="247822"/>
            </a:xfrm>
            <a:prstGeom prst="rtTriangle">
              <a:avLst/>
            </a:prstGeom>
            <a:solidFill>
              <a:schemeClr val="accent3"/>
            </a:solidFill>
            <a:ln w="508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5" name="직선 연결선 24"/>
          <p:cNvCxnSpPr/>
          <p:nvPr userDrawn="1"/>
        </p:nvCxnSpPr>
        <p:spPr>
          <a:xfrm>
            <a:off x="-12020" y="861204"/>
            <a:ext cx="9144000" cy="0"/>
          </a:xfrm>
          <a:prstGeom prst="line">
            <a:avLst/>
          </a:prstGeom>
          <a:ln w="101600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 5"/>
          <p:cNvCxnSpPr/>
          <p:nvPr userDrawn="1"/>
        </p:nvCxnSpPr>
        <p:spPr>
          <a:xfrm>
            <a:off x="-12020" y="851572"/>
            <a:ext cx="9144000" cy="0"/>
          </a:xfrm>
          <a:prstGeom prst="line">
            <a:avLst/>
          </a:prstGeom>
          <a:ln w="635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949437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D8E03-1E02-4C56-9B62-50C799482B0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12211786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D8E03-1E02-4C56-9B62-50C799482B0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17235332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D8E03-1E02-4C56-9B62-50C799482B0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6521784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D8E03-1E02-4C56-9B62-50C799482B0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661629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A1580F-BF73-43EE-AB54-544A3835B9FE}" type="datetimeFigureOut">
              <a:rPr lang="ko-KR" altLang="en-US" smtClean="0"/>
              <a:pPr/>
              <a:t>2017-06-21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A565EB-B65E-4D36-BD81-512C37F43EF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81577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4D8E03-1E02-4C56-9B62-50C799482B0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8505238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35885" y="326121"/>
            <a:ext cx="8496944" cy="619922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" name="그룹 4"/>
          <p:cNvGrpSpPr/>
          <p:nvPr/>
        </p:nvGrpSpPr>
        <p:grpSpPr>
          <a:xfrm>
            <a:off x="390673" y="363193"/>
            <a:ext cx="8370697" cy="6130382"/>
            <a:chOff x="425062" y="363192"/>
            <a:chExt cx="8370697" cy="6130382"/>
          </a:xfrm>
        </p:grpSpPr>
        <p:pic>
          <p:nvPicPr>
            <p:cNvPr id="1026" name="Picture 2" descr="C:\Users\YJW\Pictures\메인초본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8557" y="363192"/>
              <a:ext cx="2664843" cy="17721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7" name="Picture 3" descr="C:\Users\YJW\Pictures\111027017384454_thumb_40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20387" y="2187145"/>
              <a:ext cx="2375372" cy="15261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9" name="Picture 5" descr="C:\Users\YJW\Pictures\협상01~1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48094" y="363193"/>
              <a:ext cx="2133739" cy="11935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 descr="C:\Users\YJW\Pictures\Al-Doura_oil_refinery_iraq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70195" y="4437113"/>
              <a:ext cx="3070346" cy="20532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1" name="Picture 7" descr="C:\Users\YJW\Pictures\229-110852_Cyber_image_0-20170301-lowres-1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690" y="363193"/>
              <a:ext cx="3482333" cy="10495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 descr="C:\Users\YJW\Pictures\그림1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0962" y="3764326"/>
              <a:ext cx="2468402" cy="270846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3" name="Picture 9" descr="C:\Users\YJW\Pictures\3D_지~1.JP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5062" y="3501007"/>
              <a:ext cx="1661047" cy="16610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5" name="Picture 11" descr="C:\Users\YJW\Pictures\크기변환_strategy.jp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690" y="5053893"/>
              <a:ext cx="2704434" cy="14396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39552" y="1673374"/>
            <a:ext cx="5184576" cy="1539602"/>
          </a:xfrm>
        </p:spPr>
        <p:txBody>
          <a:bodyPr>
            <a:normAutofit/>
          </a:bodyPr>
          <a:lstStyle/>
          <a:p>
            <a:pPr algn="l"/>
            <a:r>
              <a:rPr lang="ko-KR" altLang="en-US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선화주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상생을 위한 정책발굴 연구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979712" y="3429000"/>
            <a:ext cx="4108628" cy="830523"/>
          </a:xfrm>
        </p:spPr>
        <p:txBody>
          <a:bodyPr>
            <a:normAutofit fontScale="77500" lnSpcReduction="20000"/>
          </a:bodyPr>
          <a:lstStyle/>
          <a:p>
            <a:pPr algn="r"/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KMI 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해운산업연구실</a:t>
            </a:r>
            <a:endParaRPr lang="en-US" altLang="ko-KR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r"/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윤재웅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775221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 txBox="1">
            <a:spLocks/>
          </p:cNvSpPr>
          <p:nvPr/>
        </p:nvSpPr>
        <p:spPr>
          <a:xfrm>
            <a:off x="539552" y="332656"/>
            <a:ext cx="4104456" cy="936104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dist"/>
            <a:r>
              <a:rPr lang="ko-KR" altLang="en-US" sz="5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목 차</a:t>
            </a:r>
            <a:endParaRPr lang="ko-KR" altLang="en-US" sz="5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768261" y="1844824"/>
            <a:ext cx="6684059" cy="4392488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200000"/>
              </a:lnSpc>
              <a:buAutoNum type="arabicPeriod"/>
            </a:pPr>
            <a:r>
              <a:rPr lang="ko-KR" altLang="en-US" sz="3000" b="1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서론</a:t>
            </a:r>
            <a:endParaRPr lang="en-US" altLang="ko-KR" sz="3000" b="1" dirty="0" smtClean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en-US" altLang="ko-KR" sz="3000" b="1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3000" b="1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국내 컨테이너 화물 수송 동향</a:t>
            </a:r>
            <a:endParaRPr lang="en-US" altLang="ko-KR" sz="3000" b="1" dirty="0" smtClean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en-US" altLang="ko-KR" sz="3000" b="1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3000" b="1" dirty="0" err="1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선화주</a:t>
            </a:r>
            <a:r>
              <a:rPr lang="ko-KR" altLang="en-US" sz="3000" b="1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협력 관련 국내외 사례 분석</a:t>
            </a:r>
            <a:endParaRPr lang="en-US" altLang="ko-KR" sz="3000" b="1" dirty="0" smtClean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ko-KR" altLang="en-US" sz="3000" b="1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국내 </a:t>
            </a:r>
            <a:r>
              <a:rPr lang="ko-KR" altLang="en-US" sz="3000" b="1" dirty="0" err="1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선화주</a:t>
            </a:r>
            <a:r>
              <a:rPr lang="ko-KR" altLang="en-US" sz="3000" b="1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협력 강화 및 상생방안</a:t>
            </a:r>
            <a:endParaRPr lang="en-US" altLang="ko-KR" sz="3000" b="1" dirty="0" smtClean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en-US" altLang="ko-KR" sz="3000" b="1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3000" b="1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결론 및 정책 제언</a:t>
            </a:r>
            <a:endParaRPr lang="en-US" altLang="ko-KR" sz="3000" b="1" dirty="0" smtClean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평행 사변형 9"/>
          <p:cNvSpPr/>
          <p:nvPr/>
        </p:nvSpPr>
        <p:spPr>
          <a:xfrm>
            <a:off x="251520" y="1412776"/>
            <a:ext cx="7416824" cy="108012"/>
          </a:xfrm>
          <a:prstGeom prst="parallelogram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평행 사변형 10"/>
          <p:cNvSpPr/>
          <p:nvPr/>
        </p:nvSpPr>
        <p:spPr>
          <a:xfrm rot="10800000">
            <a:off x="251520" y="1565173"/>
            <a:ext cx="4752528" cy="108015"/>
          </a:xfrm>
          <a:prstGeom prst="parallelogram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1585975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평행 사변형 2"/>
          <p:cNvSpPr/>
          <p:nvPr/>
        </p:nvSpPr>
        <p:spPr>
          <a:xfrm>
            <a:off x="251520" y="1412776"/>
            <a:ext cx="7416824" cy="108012"/>
          </a:xfrm>
          <a:prstGeom prst="parallelogram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평행 사변형 3"/>
          <p:cNvSpPr/>
          <p:nvPr/>
        </p:nvSpPr>
        <p:spPr>
          <a:xfrm rot="10800000">
            <a:off x="251520" y="1565173"/>
            <a:ext cx="4752528" cy="108015"/>
          </a:xfrm>
          <a:prstGeom prst="parallelogram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1115616" y="2204864"/>
            <a:ext cx="6684059" cy="1656184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14400" indent="-914400" algn="ctr">
              <a:lnSpc>
                <a:spcPct val="200000"/>
              </a:lnSpc>
              <a:buAutoNum type="arabicPeriod"/>
            </a:pPr>
            <a:r>
              <a:rPr lang="ko-KR" altLang="en-US" sz="4800" b="1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서    </a:t>
            </a:r>
            <a:r>
              <a:rPr lang="ko-KR" altLang="en-US" sz="4800" b="1" dirty="0" err="1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론</a:t>
            </a:r>
            <a:endParaRPr lang="en-US" altLang="ko-KR" sz="4800" b="1" dirty="0" smtClean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>
              <a:lnSpc>
                <a:spcPct val="200000"/>
              </a:lnSpc>
            </a:pPr>
            <a:r>
              <a:rPr lang="ko-KR" altLang="en-US" sz="4000" b="1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연구의 배경 및 목적</a:t>
            </a:r>
            <a:endParaRPr lang="en-US" altLang="ko-KR" sz="4000" b="1" dirty="0" smtClean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484592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-36512" y="0"/>
            <a:ext cx="5680082" cy="802758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32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1. </a:t>
            </a:r>
            <a:r>
              <a:rPr lang="ko-KR" altLang="en-US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연구의 배경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421414" y="1121744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우리나라의 무역의존도는 </a:t>
            </a:r>
            <a:r>
              <a:rPr lang="en-US" altLang="ko-KR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99.5%</a:t>
            </a:r>
            <a:r>
              <a:rPr lang="ko-KR" altLang="en-US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로 수출입이 국가경제 성장의 핵심이기 때문에 국제운송 안전성과 항로확보는 매우 중요함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755576" y="1986806"/>
            <a:ext cx="813690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dirty="0" smtClean="0">
                <a:latin typeface="+mn-ea"/>
              </a:rPr>
              <a:t>무역협회 설문</a:t>
            </a:r>
            <a:r>
              <a:rPr lang="en-US" altLang="ko-KR" dirty="0" smtClean="0">
                <a:latin typeface="+mn-ea"/>
              </a:rPr>
              <a:t>(2017.02)</a:t>
            </a:r>
            <a:r>
              <a:rPr lang="ko-KR" altLang="en-US" dirty="0" smtClean="0">
                <a:latin typeface="+mn-ea"/>
              </a:rPr>
              <a:t>에 따르면 </a:t>
            </a:r>
            <a:r>
              <a:rPr lang="ko-KR" altLang="en-US" dirty="0" err="1" smtClean="0">
                <a:latin typeface="+mn-ea"/>
              </a:rPr>
              <a:t>한진사태</a:t>
            </a:r>
            <a:r>
              <a:rPr lang="ko-KR" altLang="en-US" dirty="0" smtClean="0">
                <a:latin typeface="+mn-ea"/>
              </a:rPr>
              <a:t> 이후 화주들은 스케줄링과 선복 확보가 어려워 졌으며 화주의 </a:t>
            </a:r>
            <a:r>
              <a:rPr lang="en-US" altLang="ko-KR" dirty="0" smtClean="0">
                <a:latin typeface="+mn-ea"/>
              </a:rPr>
              <a:t>51.8%</a:t>
            </a:r>
            <a:r>
              <a:rPr lang="ko-KR" altLang="en-US" dirty="0" smtClean="0">
                <a:latin typeface="+mn-ea"/>
              </a:rPr>
              <a:t>가 외국적 선사 이용이 증가</a:t>
            </a:r>
            <a:endParaRPr lang="en-US" altLang="ko-KR" dirty="0" smtClean="0">
              <a:latin typeface="+mn-ea"/>
            </a:endParaRPr>
          </a:p>
          <a:p>
            <a:pPr fontAlgn="base"/>
            <a:endParaRPr lang="en-US" altLang="ko-KR" dirty="0" smtClean="0">
              <a:latin typeface="+mn-ea"/>
            </a:endParaRPr>
          </a:p>
          <a:p>
            <a:pPr fontAlgn="base"/>
            <a:r>
              <a:rPr lang="ko-KR" altLang="en-US" dirty="0" err="1" smtClean="0">
                <a:latin typeface="+mn-ea"/>
              </a:rPr>
              <a:t>한진해운</a:t>
            </a:r>
            <a:r>
              <a:rPr lang="ko-KR" altLang="en-US" dirty="0" smtClean="0">
                <a:latin typeface="+mn-ea"/>
              </a:rPr>
              <a:t> 사태 이후 국적 원양 컨테이너 선사의 시장점유율 하락에 따른 한국기항 </a:t>
            </a:r>
            <a:r>
              <a:rPr lang="ko-KR" altLang="en-US" dirty="0" err="1" smtClean="0">
                <a:latin typeface="+mn-ea"/>
              </a:rPr>
              <a:t>선복량</a:t>
            </a:r>
            <a:r>
              <a:rPr lang="ko-KR" altLang="en-US" dirty="0" smtClean="0">
                <a:latin typeface="+mn-ea"/>
              </a:rPr>
              <a:t> 감소는 수출업체인 화주기업들에게 </a:t>
            </a:r>
            <a:r>
              <a:rPr lang="ko-KR" altLang="en-US" dirty="0" err="1" smtClean="0">
                <a:latin typeface="+mn-ea"/>
              </a:rPr>
              <a:t>리스크로</a:t>
            </a:r>
            <a:r>
              <a:rPr lang="ko-KR" altLang="en-US" dirty="0" smtClean="0">
                <a:latin typeface="+mn-ea"/>
              </a:rPr>
              <a:t> 작용하고 있음</a:t>
            </a:r>
            <a:endParaRPr lang="ko-KR" altLang="en-US" dirty="0">
              <a:latin typeface="+mn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437535" y="3624772"/>
            <a:ext cx="855583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세계 </a:t>
            </a:r>
            <a:r>
              <a:rPr lang="ko-KR" altLang="en-US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경기의 불확실성으로 어려움을 겪는 수출업체에 안정된 해상운송 서비스를 제공하고 국적선사는 장기적으로 안정적인 물동량을 확보할 수 있는 상생 방안과 이를 위한 정책적 지원이 필요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55577" y="4797152"/>
            <a:ext cx="81369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dirty="0" smtClean="0">
                <a:latin typeface="+mn-ea"/>
              </a:rPr>
              <a:t>2016.10.31 </a:t>
            </a:r>
            <a:r>
              <a:rPr lang="ko-KR" altLang="en-US" dirty="0" smtClean="0">
                <a:latin typeface="+mn-ea"/>
              </a:rPr>
              <a:t>정부부처 합동 해운조선경쟁력 강화방안에서 </a:t>
            </a:r>
            <a:r>
              <a:rPr lang="ko-KR" altLang="en-US" dirty="0" err="1" smtClean="0">
                <a:latin typeface="+mn-ea"/>
              </a:rPr>
              <a:t>선화주</a:t>
            </a:r>
            <a:r>
              <a:rPr lang="ko-KR" altLang="en-US" dirty="0" smtClean="0">
                <a:latin typeface="+mn-ea"/>
              </a:rPr>
              <a:t> 상생의 일환으로 선사의 자국화물 </a:t>
            </a:r>
            <a:r>
              <a:rPr lang="ko-KR" altLang="en-US" dirty="0" err="1" smtClean="0">
                <a:latin typeface="+mn-ea"/>
              </a:rPr>
              <a:t>적취율</a:t>
            </a:r>
            <a:r>
              <a:rPr lang="ko-KR" altLang="en-US" dirty="0" smtClean="0">
                <a:latin typeface="+mn-ea"/>
              </a:rPr>
              <a:t> 개선 방안 명시</a:t>
            </a:r>
            <a:endParaRPr lang="en-US" altLang="ko-KR" dirty="0" smtClean="0">
              <a:latin typeface="+mn-ea"/>
            </a:endParaRPr>
          </a:p>
          <a:p>
            <a:pPr fontAlgn="base"/>
            <a:endParaRPr lang="en-US" altLang="ko-KR" dirty="0" smtClean="0">
              <a:latin typeface="+mn-ea"/>
            </a:endParaRPr>
          </a:p>
          <a:p>
            <a:pPr fontAlgn="base"/>
            <a:r>
              <a:rPr lang="ko-KR" altLang="en-US" dirty="0" smtClean="0">
                <a:latin typeface="+mn-ea"/>
              </a:rPr>
              <a:t>국내 화주의 자국 컨테이너 선사의 이용률 제고를 위한 유인정책과 선사의 합리적인 운임 제시와 안정적인 해상운송 서비스 마련을 위한 정책방안이 필요</a:t>
            </a:r>
            <a:endParaRPr lang="ko-KR" altLang="en-US" dirty="0">
              <a:latin typeface="+mn-ea"/>
            </a:endParaRPr>
          </a:p>
        </p:txBody>
      </p:sp>
      <p:sp>
        <p:nvSpPr>
          <p:cNvPr id="7" name="타원 6"/>
          <p:cNvSpPr/>
          <p:nvPr/>
        </p:nvSpPr>
        <p:spPr>
          <a:xfrm>
            <a:off x="251520" y="1239882"/>
            <a:ext cx="144016" cy="144015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/>
          <p:cNvSpPr/>
          <p:nvPr/>
        </p:nvSpPr>
        <p:spPr>
          <a:xfrm>
            <a:off x="251520" y="3742911"/>
            <a:ext cx="144016" cy="144015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8843446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smtClean="0"/>
              <a:t>#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-36512" y="0"/>
            <a:ext cx="5680082" cy="802758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2. </a:t>
            </a:r>
            <a:r>
              <a:rPr lang="ko-KR" altLang="en-US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연구의 목적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408657" y="2708920"/>
            <a:ext cx="855583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국내 컨테이너 선사의 자국화물 </a:t>
            </a:r>
            <a:r>
              <a:rPr lang="ko-KR" altLang="en-US" b="1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적취율을</a:t>
            </a:r>
            <a:r>
              <a:rPr lang="ko-KR" altLang="en-US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도출하여 정책 지원의 근거 마련</a:t>
            </a:r>
          </a:p>
          <a:p>
            <a:pPr fontAlgn="base"/>
            <a:endParaRPr lang="en-US" altLang="ko-KR" b="1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/>
            <a:r>
              <a:rPr lang="ko-KR" altLang="en-US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국내외 </a:t>
            </a:r>
            <a:r>
              <a:rPr lang="ko-KR" altLang="en-US" b="1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선화주</a:t>
            </a:r>
            <a:r>
              <a:rPr lang="ko-KR" altLang="en-US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상생 사례를 발굴하고 시사점을 도출하여 선사</a:t>
            </a:r>
            <a:r>
              <a:rPr lang="en-US" altLang="ko-KR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․</a:t>
            </a:r>
            <a:r>
              <a:rPr lang="ko-KR" altLang="en-US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화주 관계자 및 정책당국에 정책방안을 제시</a:t>
            </a:r>
          </a:p>
          <a:p>
            <a:pPr fontAlgn="base"/>
            <a:endParaRPr lang="en-US" altLang="ko-KR" b="1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/>
            <a:r>
              <a:rPr lang="ko-KR" altLang="en-US" b="1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선화주</a:t>
            </a:r>
            <a:r>
              <a:rPr lang="ko-KR" altLang="en-US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상생방안과 더불어 이를 지속하기 위한 정부의 인센티브방법 등을 모색</a:t>
            </a:r>
          </a:p>
        </p:txBody>
      </p:sp>
      <p:sp>
        <p:nvSpPr>
          <p:cNvPr id="6" name="타원 5"/>
          <p:cNvSpPr/>
          <p:nvPr/>
        </p:nvSpPr>
        <p:spPr>
          <a:xfrm>
            <a:off x="222642" y="2827059"/>
            <a:ext cx="144016" cy="144015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타원 7"/>
          <p:cNvSpPr/>
          <p:nvPr/>
        </p:nvSpPr>
        <p:spPr>
          <a:xfrm>
            <a:off x="231268" y="3356992"/>
            <a:ext cx="144016" cy="144015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/>
          <p:cNvSpPr/>
          <p:nvPr/>
        </p:nvSpPr>
        <p:spPr>
          <a:xfrm>
            <a:off x="225642" y="4195211"/>
            <a:ext cx="144016" cy="144015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652292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평행 사변형 2"/>
          <p:cNvSpPr/>
          <p:nvPr/>
        </p:nvSpPr>
        <p:spPr>
          <a:xfrm>
            <a:off x="251520" y="1412776"/>
            <a:ext cx="7416824" cy="108012"/>
          </a:xfrm>
          <a:prstGeom prst="parallelogram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평행 사변형 3"/>
          <p:cNvSpPr/>
          <p:nvPr/>
        </p:nvSpPr>
        <p:spPr>
          <a:xfrm rot="10800000">
            <a:off x="251520" y="1565173"/>
            <a:ext cx="4752528" cy="108015"/>
          </a:xfrm>
          <a:prstGeom prst="parallelogram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539552" y="2564904"/>
            <a:ext cx="7992888" cy="1656184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r>
              <a:rPr lang="en-US" altLang="ko-KR" sz="4000" b="1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2. </a:t>
            </a:r>
            <a:r>
              <a:rPr lang="ko-KR" altLang="en-US" sz="4000" b="1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국내 컨테이너 화물 수송 동향</a:t>
            </a:r>
            <a:endParaRPr lang="en-US" altLang="ko-KR" sz="4000" b="1" dirty="0" smtClean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742950" indent="-742950">
              <a:lnSpc>
                <a:spcPct val="200000"/>
              </a:lnSpc>
              <a:buAutoNum type="arabicParenR"/>
            </a:pPr>
            <a:r>
              <a:rPr lang="ko-KR" altLang="en-US" sz="3200" b="1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국내 컨테이너 화물 수송 동향</a:t>
            </a:r>
            <a:endParaRPr lang="en-US" altLang="ko-KR" sz="3200" b="1" dirty="0" smtClean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742950" indent="-742950">
              <a:lnSpc>
                <a:spcPct val="200000"/>
              </a:lnSpc>
              <a:buAutoNum type="arabicParenR"/>
            </a:pPr>
            <a:r>
              <a:rPr lang="ko-KR" altLang="en-US" sz="3200" b="1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국내 컨테이너 선사 자국화물 </a:t>
            </a:r>
            <a:r>
              <a:rPr lang="ko-KR" altLang="en-US" sz="3200" b="1" dirty="0" err="1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적취율</a:t>
            </a:r>
            <a:endParaRPr lang="en-US" altLang="ko-KR" sz="3200" b="1" dirty="0" smtClean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34091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-36512" y="0"/>
            <a:ext cx="6408712" cy="802758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32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1. </a:t>
            </a:r>
            <a:r>
              <a:rPr lang="ko-KR" altLang="en-US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국내 컨테이너 화물 수송 동향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437535" y="980728"/>
            <a:ext cx="855583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b="1" dirty="0" smtClean="0">
                <a:solidFill>
                  <a:srgbClr val="00B0F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b="1" dirty="0" smtClean="0">
                <a:solidFill>
                  <a:srgbClr val="00B0F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국내 컨테이너 해상운송 추이</a:t>
            </a:r>
            <a:r>
              <a:rPr lang="en-US" altLang="ko-KR" b="1" dirty="0" smtClean="0">
                <a:solidFill>
                  <a:srgbClr val="00B0F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  <a:r>
              <a:rPr lang="ko-KR" altLang="en-US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중국</a:t>
            </a:r>
            <a:r>
              <a:rPr lang="en-US" altLang="ko-KR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일본을 포함한 아시아 지역의 물동량이 </a:t>
            </a:r>
            <a:r>
              <a:rPr lang="en-US" altLang="ko-KR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61%</a:t>
            </a:r>
            <a:r>
              <a:rPr lang="ko-KR" altLang="en-US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로 가장 비중이 큰 시장이며 북미</a:t>
            </a:r>
            <a:r>
              <a:rPr lang="en-US" altLang="ko-KR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(14%), </a:t>
            </a:r>
            <a:r>
              <a:rPr lang="ko-KR" altLang="en-US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유럽</a:t>
            </a:r>
            <a:r>
              <a:rPr lang="en-US" altLang="ko-KR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(10%) </a:t>
            </a:r>
            <a:r>
              <a:rPr lang="ko-KR" altLang="en-US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순으로 비중이 큰 시장임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251520" y="1098867"/>
            <a:ext cx="144016" cy="144015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93928892"/>
              </p:ext>
            </p:extLst>
          </p:nvPr>
        </p:nvGraphicFramePr>
        <p:xfrm>
          <a:off x="395536" y="1988704"/>
          <a:ext cx="8280918" cy="4202483"/>
        </p:xfrm>
        <a:graphic>
          <a:graphicData uri="http://schemas.openxmlformats.org/drawingml/2006/table">
            <a:tbl>
              <a:tblPr/>
              <a:tblGrid>
                <a:gridCol w="1380153"/>
                <a:gridCol w="1380153"/>
                <a:gridCol w="1380153"/>
                <a:gridCol w="1380153"/>
                <a:gridCol w="1380153"/>
                <a:gridCol w="1380153"/>
              </a:tblGrid>
              <a:tr h="197310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2012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2013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2014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2015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2016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FF"/>
                    </a:solidFill>
                  </a:tcPr>
                </a:tc>
              </a:tr>
              <a:tr h="301927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함초롬바탕"/>
                        </a:rPr>
                        <a:t>총계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9,808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10,130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10,628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10,619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11,110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</a:tr>
              <a:tr h="228076"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함초롬바탕"/>
                        </a:rPr>
                        <a:t>아시아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5,677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6,197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6,458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6,417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6,821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</a:tr>
              <a:tr h="22807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58%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61%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61%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60%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61%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</a:tr>
              <a:tr h="228076"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함초롬바탕"/>
                        </a:rPr>
                        <a:t>유럽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1,051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1,035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1,131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1,143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1,148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</a:tr>
              <a:tr h="22807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11%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11%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11%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</a:tr>
              <a:tr h="228076"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함초롬바탕"/>
                        </a:rPr>
                        <a:t>북미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1,457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1,410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1,452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1,462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1,506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</a:tr>
              <a:tr h="2623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15%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14%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14%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14%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14%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</a:tr>
              <a:tr h="241646"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함초롬바탕"/>
                        </a:rPr>
                        <a:t>중남미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578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556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578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543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566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</a:tr>
              <a:tr h="22807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</a:tr>
              <a:tr h="228076"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함초롬바탕"/>
                        </a:rPr>
                        <a:t>중동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456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422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471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478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471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</a:tr>
              <a:tr h="22807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</a:tr>
              <a:tr h="228076"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함초롬바탕"/>
                        </a:rPr>
                        <a:t>대양주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183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187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197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198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</a:tr>
              <a:tr h="22807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</a:tr>
              <a:tr h="228076"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함초롬바탕"/>
                        </a:rPr>
                        <a:t>아프리카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166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112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123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136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129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</a:tr>
              <a:tr h="22807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</a:tr>
              <a:tr h="228076"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함초롬바탕"/>
                        </a:rPr>
                        <a:t>기타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223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215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227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244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271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</a:tr>
              <a:tr h="22807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</a:tr>
            </a:tbl>
          </a:graphicData>
        </a:graphic>
      </p:graphicFrame>
      <p:sp>
        <p:nvSpPr>
          <p:cNvPr id="11" name="직사각형 10"/>
          <p:cNvSpPr/>
          <p:nvPr/>
        </p:nvSpPr>
        <p:spPr>
          <a:xfrm>
            <a:off x="7389154" y="1700808"/>
            <a:ext cx="119295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/>
            <a:r>
              <a:rPr lang="en-US" altLang="ko-KR" sz="1100" dirty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100" dirty="0">
                <a:latin typeface="HY견고딕" panose="02030600000101010101" pitchFamily="18" charset="-127"/>
                <a:ea typeface="HY견고딕" panose="02030600000101010101" pitchFamily="18" charset="-127"/>
              </a:rPr>
              <a:t>단위</a:t>
            </a:r>
            <a:r>
              <a:rPr lang="en-US" altLang="ko-KR" sz="1100" dirty="0"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1100" dirty="0">
                <a:latin typeface="HY견고딕" panose="02030600000101010101" pitchFamily="18" charset="-127"/>
                <a:ea typeface="HY견고딕" panose="02030600000101010101" pitchFamily="18" charset="-127"/>
              </a:rPr>
              <a:t>천 </a:t>
            </a:r>
            <a:r>
              <a:rPr lang="en-US" altLang="ko-KR" sz="1100" dirty="0">
                <a:latin typeface="HY견고딕" panose="02030600000101010101" pitchFamily="18" charset="-127"/>
                <a:ea typeface="HY견고딕" panose="02030600000101010101" pitchFamily="18" charset="-127"/>
              </a:rPr>
              <a:t>TEU)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368930" y="6257057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ko-KR" altLang="en-US" sz="1100" dirty="0"/>
              <a:t>주</a:t>
            </a:r>
            <a:r>
              <a:rPr lang="en-US" altLang="ko-KR" sz="1100" dirty="0"/>
              <a:t>: %</a:t>
            </a:r>
            <a:r>
              <a:rPr lang="ko-KR" altLang="en-US" sz="1100" dirty="0"/>
              <a:t>는 </a:t>
            </a:r>
            <a:r>
              <a:rPr lang="ko-KR" altLang="en-US" sz="1100" dirty="0" err="1"/>
              <a:t>대륙별</a:t>
            </a:r>
            <a:r>
              <a:rPr lang="ko-KR" altLang="en-US" sz="1100" dirty="0"/>
              <a:t> 교역량 비중 </a:t>
            </a:r>
          </a:p>
          <a:p>
            <a:pPr fontAlgn="base"/>
            <a:r>
              <a:rPr lang="ko-KR" altLang="en-US" sz="1100" dirty="0"/>
              <a:t>자료 </a:t>
            </a:r>
            <a:r>
              <a:rPr lang="en-US" altLang="ko-KR" sz="1100" dirty="0"/>
              <a:t>: SP-IDC(2017.06. </a:t>
            </a:r>
            <a:r>
              <a:rPr lang="ko-KR" altLang="en-US" sz="1100" dirty="0"/>
              <a:t>검색 기준</a:t>
            </a:r>
            <a:r>
              <a:rPr lang="en-US" altLang="ko-KR" sz="1100" dirty="0"/>
              <a:t>)</a:t>
            </a:r>
            <a:endParaRPr lang="ko-KR" altLang="en-US" sz="1100" dirty="0"/>
          </a:p>
        </p:txBody>
      </p:sp>
    </p:spTree>
    <p:extLst>
      <p:ext uri="{BB962C8B-B14F-4D97-AF65-F5344CB8AC3E}">
        <p14:creationId xmlns:p14="http://schemas.microsoft.com/office/powerpoint/2010/main" xmlns="" val="30994854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-36512" y="0"/>
            <a:ext cx="6408712" cy="802758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32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1. </a:t>
            </a:r>
            <a:r>
              <a:rPr lang="ko-KR" altLang="en-US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국내 컨테이너 화물 수송 동향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437535" y="980728"/>
            <a:ext cx="855583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b="1" dirty="0" smtClean="0">
                <a:solidFill>
                  <a:srgbClr val="00B0F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b="1" dirty="0" smtClean="0">
                <a:solidFill>
                  <a:srgbClr val="00B0F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국내 컨테이너 서비스 항로 개관</a:t>
            </a:r>
            <a:r>
              <a:rPr lang="en-US" altLang="ko-KR" b="1" dirty="0" smtClean="0">
                <a:solidFill>
                  <a:srgbClr val="00B0F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  <a:r>
              <a:rPr lang="ko-KR" altLang="en-US" b="1" dirty="0"/>
              <a:t>국내 선사의 컨테이너 항로는 아시아 역내 노선이 </a:t>
            </a:r>
            <a:r>
              <a:rPr lang="en-US" altLang="ko-KR" b="1" dirty="0"/>
              <a:t>86%</a:t>
            </a:r>
            <a:r>
              <a:rPr lang="ko-KR" altLang="en-US" b="1" dirty="0"/>
              <a:t>를 차지하고 미주 </a:t>
            </a:r>
            <a:r>
              <a:rPr lang="en-US" altLang="ko-KR" b="1" dirty="0"/>
              <a:t>5% </a:t>
            </a:r>
            <a:r>
              <a:rPr lang="ko-KR" altLang="en-US" b="1" dirty="0"/>
              <a:t>유럽 </a:t>
            </a:r>
            <a:r>
              <a:rPr lang="en-US" altLang="ko-KR" b="1" dirty="0"/>
              <a:t>1%</a:t>
            </a:r>
            <a:r>
              <a:rPr lang="ko-KR" altLang="en-US" b="1" dirty="0"/>
              <a:t>를 차지하고 있음</a:t>
            </a:r>
            <a:endParaRPr lang="ko-KR" altLang="en-US" dirty="0"/>
          </a:p>
        </p:txBody>
      </p:sp>
      <p:sp>
        <p:nvSpPr>
          <p:cNvPr id="9" name="타원 8"/>
          <p:cNvSpPr/>
          <p:nvPr/>
        </p:nvSpPr>
        <p:spPr>
          <a:xfrm>
            <a:off x="251520" y="1098867"/>
            <a:ext cx="144016" cy="144015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3167844" y="1772816"/>
            <a:ext cx="29354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/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[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국내 컨테이너 항로 개관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]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251520" y="6237312"/>
            <a:ext cx="781200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1100" dirty="0"/>
              <a:t>주</a:t>
            </a:r>
            <a:r>
              <a:rPr lang="en-US" altLang="ko-KR" sz="1100" dirty="0"/>
              <a:t>: </a:t>
            </a:r>
            <a:r>
              <a:rPr lang="ko-KR" altLang="en-US" sz="1100" dirty="0"/>
              <a:t>범주</a:t>
            </a:r>
            <a:r>
              <a:rPr lang="en-US" altLang="ko-KR" sz="1100" dirty="0"/>
              <a:t>, </a:t>
            </a:r>
            <a:r>
              <a:rPr lang="ko-KR" altLang="en-US" sz="1100" dirty="0"/>
              <a:t>한성 </a:t>
            </a:r>
            <a:r>
              <a:rPr lang="ko-KR" altLang="en-US" sz="1100" dirty="0" smtClean="0"/>
              <a:t>제외</a:t>
            </a:r>
            <a:endParaRPr lang="ko-KR" altLang="en-US" sz="1100" dirty="0"/>
          </a:p>
          <a:p>
            <a:pPr fontAlgn="base"/>
            <a:r>
              <a:rPr lang="ko-KR" altLang="en-US" sz="1100" dirty="0"/>
              <a:t>자료 </a:t>
            </a:r>
            <a:r>
              <a:rPr lang="en-US" altLang="ko-KR" sz="1100" dirty="0"/>
              <a:t>: </a:t>
            </a:r>
            <a:r>
              <a:rPr lang="ko-KR" altLang="en-US" sz="1100" dirty="0"/>
              <a:t>국내 컨테이너 선사 홈페이지 정보를 연구자가 취합하여 작성</a:t>
            </a: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145" name="_x227159304" descr="EMB00008b701fa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88623" y="2348879"/>
            <a:ext cx="6883777" cy="3790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824539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smtClean="0"/>
              <a:t>#</a:t>
            </a:r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-36512" y="0"/>
            <a:ext cx="6408712" cy="802758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32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en-US" altLang="ko-KR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국내 선사 자국화물 </a:t>
            </a:r>
            <a:r>
              <a:rPr lang="ko-KR" altLang="en-US" sz="3200" b="1" dirty="0" err="1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적취율</a:t>
            </a:r>
            <a:endParaRPr lang="ko-KR" altLang="en-US" sz="3200" b="1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49406" y="1563371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b="1" dirty="0"/>
              <a:t>국내 컨테이너 선사의 자국화물 </a:t>
            </a:r>
            <a:r>
              <a:rPr lang="ko-KR" altLang="en-US" b="1" dirty="0" err="1"/>
              <a:t>적취율은</a:t>
            </a:r>
            <a:r>
              <a:rPr lang="ko-KR" altLang="en-US" b="1" dirty="0"/>
              <a:t> 최근 </a:t>
            </a:r>
            <a:r>
              <a:rPr lang="en-US" altLang="ko-KR" b="1" dirty="0"/>
              <a:t>5</a:t>
            </a:r>
            <a:r>
              <a:rPr lang="ko-KR" altLang="en-US" b="1" dirty="0"/>
              <a:t>년 동안 </a:t>
            </a:r>
            <a:r>
              <a:rPr lang="en-US" altLang="ko-KR" b="1" dirty="0"/>
              <a:t>30% </a:t>
            </a:r>
            <a:r>
              <a:rPr lang="ko-KR" altLang="en-US" b="1" dirty="0"/>
              <a:t>전후를 기록하고 있음</a:t>
            </a:r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683568" y="2428433"/>
            <a:ext cx="8136904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dirty="0" smtClean="0"/>
              <a:t>2016</a:t>
            </a:r>
            <a:r>
              <a:rPr lang="ko-KR" altLang="en-US" dirty="0"/>
              <a:t>년 기준 아시아 역내 항로에서 </a:t>
            </a:r>
            <a:r>
              <a:rPr lang="en-US" altLang="ko-KR" dirty="0"/>
              <a:t>24%, </a:t>
            </a:r>
            <a:r>
              <a:rPr lang="ko-KR" altLang="en-US" dirty="0"/>
              <a:t>원양 항로에서 </a:t>
            </a:r>
            <a:r>
              <a:rPr lang="en-US" altLang="ko-KR" dirty="0"/>
              <a:t>7%</a:t>
            </a:r>
            <a:r>
              <a:rPr lang="ko-KR" altLang="en-US" dirty="0"/>
              <a:t>를 적취하여 </a:t>
            </a:r>
            <a:r>
              <a:rPr lang="en-US" altLang="ko-KR" dirty="0"/>
              <a:t>31%</a:t>
            </a:r>
            <a:r>
              <a:rPr lang="ko-KR" altLang="en-US" dirty="0"/>
              <a:t>를 </a:t>
            </a:r>
            <a:r>
              <a:rPr lang="ko-KR" altLang="en-US" dirty="0" smtClean="0"/>
              <a:t>기록하였음</a:t>
            </a:r>
            <a:endParaRPr lang="en-US" altLang="ko-KR" dirty="0" smtClean="0"/>
          </a:p>
          <a:p>
            <a:pPr fontAlgn="base"/>
            <a:endParaRPr lang="ko-KR" altLang="en-US" dirty="0"/>
          </a:p>
          <a:p>
            <a:pPr fontAlgn="base"/>
            <a:r>
              <a:rPr lang="ko-KR" altLang="en-US" dirty="0" smtClean="0"/>
              <a:t>지역별 </a:t>
            </a:r>
            <a:r>
              <a:rPr lang="ko-KR" altLang="en-US" dirty="0"/>
              <a:t>화물을 기준으로 본다면 아시아 역내 수출입 화물의 </a:t>
            </a:r>
            <a:r>
              <a:rPr lang="en-US" altLang="ko-KR" dirty="0"/>
              <a:t>38%, </a:t>
            </a:r>
            <a:r>
              <a:rPr lang="ko-KR" altLang="en-US" dirty="0"/>
              <a:t>역외 수출입 화물의 </a:t>
            </a:r>
            <a:r>
              <a:rPr lang="en-US" altLang="ko-KR" dirty="0"/>
              <a:t>19%</a:t>
            </a:r>
            <a:r>
              <a:rPr lang="ko-KR" altLang="en-US" dirty="0"/>
              <a:t>를 적취하고 있음</a:t>
            </a:r>
          </a:p>
          <a:p>
            <a:pPr fontAlgn="base"/>
            <a:endParaRPr lang="en-US" altLang="ko-KR" dirty="0" smtClean="0"/>
          </a:p>
          <a:p>
            <a:pPr fontAlgn="base"/>
            <a:r>
              <a:rPr lang="ko-KR" altLang="en-US" dirty="0" smtClean="0"/>
              <a:t>국내 </a:t>
            </a:r>
            <a:r>
              <a:rPr lang="ko-KR" altLang="en-US" dirty="0"/>
              <a:t>자국화물 </a:t>
            </a:r>
            <a:r>
              <a:rPr lang="ko-KR" altLang="en-US" dirty="0" err="1"/>
              <a:t>적취율은</a:t>
            </a:r>
            <a:r>
              <a:rPr lang="ko-KR" altLang="en-US" dirty="0"/>
              <a:t> 일본보다는 </a:t>
            </a:r>
            <a:r>
              <a:rPr lang="en-US" altLang="ko-KR" dirty="0"/>
              <a:t>30% </a:t>
            </a:r>
            <a:r>
              <a:rPr lang="ko-KR" altLang="en-US" dirty="0"/>
              <a:t>이상 낮은 수준이나 중국보다는 </a:t>
            </a:r>
            <a:r>
              <a:rPr lang="en-US" altLang="ko-KR" dirty="0"/>
              <a:t>10% </a:t>
            </a:r>
            <a:r>
              <a:rPr lang="ko-KR" altLang="en-US" dirty="0"/>
              <a:t>정도 높은 </a:t>
            </a:r>
            <a:r>
              <a:rPr lang="ko-KR" altLang="en-US" dirty="0" smtClean="0"/>
              <a:t>수준임</a:t>
            </a:r>
            <a:endParaRPr lang="en-US" altLang="ko-KR" dirty="0" smtClean="0"/>
          </a:p>
          <a:p>
            <a:pPr fontAlgn="base"/>
            <a:endParaRPr lang="en-US" altLang="ko-KR" dirty="0" smtClean="0"/>
          </a:p>
          <a:p>
            <a:pPr fontAlgn="base"/>
            <a:r>
              <a:rPr lang="en-US" altLang="ko-KR" sz="1400" i="1" dirty="0" smtClean="0"/>
              <a:t>* 단 </a:t>
            </a:r>
            <a:r>
              <a:rPr lang="en-US" altLang="ko-KR" sz="1400" i="1" dirty="0" err="1"/>
              <a:t>중국은</a:t>
            </a:r>
            <a:r>
              <a:rPr lang="en-US" altLang="ko-KR" sz="1400" i="1" dirty="0"/>
              <a:t> </a:t>
            </a:r>
            <a:r>
              <a:rPr lang="en-US" altLang="ko-KR" sz="1400" i="1" dirty="0" err="1"/>
              <a:t>수출입</a:t>
            </a:r>
            <a:r>
              <a:rPr lang="en-US" altLang="ko-KR" sz="1400" i="1" dirty="0"/>
              <a:t> </a:t>
            </a:r>
            <a:r>
              <a:rPr lang="en-US" altLang="ko-KR" sz="1400" i="1" dirty="0" err="1"/>
              <a:t>화물</a:t>
            </a:r>
            <a:r>
              <a:rPr lang="en-US" altLang="ko-KR" sz="1400" i="1" dirty="0"/>
              <a:t> </a:t>
            </a:r>
            <a:r>
              <a:rPr lang="en-US" altLang="ko-KR" sz="1400" i="1" dirty="0" err="1" smtClean="0"/>
              <a:t>전부를</a:t>
            </a:r>
            <a:r>
              <a:rPr lang="en-US" altLang="ko-KR" sz="1400" i="1" dirty="0" smtClean="0"/>
              <a:t> </a:t>
            </a:r>
            <a:r>
              <a:rPr lang="en-US" altLang="ko-KR" sz="1400" i="1" dirty="0" err="1"/>
              <a:t>자국</a:t>
            </a:r>
            <a:r>
              <a:rPr lang="en-US" altLang="ko-KR" sz="1400" i="1" dirty="0"/>
              <a:t> </a:t>
            </a:r>
            <a:r>
              <a:rPr lang="en-US" altLang="ko-KR" sz="1400" i="1" dirty="0" err="1"/>
              <a:t>선사가</a:t>
            </a:r>
            <a:r>
              <a:rPr lang="en-US" altLang="ko-KR" sz="1400" i="1" dirty="0"/>
              <a:t> </a:t>
            </a:r>
            <a:r>
              <a:rPr lang="en-US" altLang="ko-KR" sz="1400" i="1" dirty="0" err="1"/>
              <a:t>소화할</a:t>
            </a:r>
            <a:r>
              <a:rPr lang="en-US" altLang="ko-KR" sz="1400" i="1" dirty="0"/>
              <a:t> 수 </a:t>
            </a:r>
            <a:r>
              <a:rPr lang="en-US" altLang="ko-KR" sz="1400" i="1" dirty="0" err="1"/>
              <a:t>없기</a:t>
            </a:r>
            <a:r>
              <a:rPr lang="en-US" altLang="ko-KR" sz="1400" i="1" dirty="0"/>
              <a:t> </a:t>
            </a:r>
            <a:r>
              <a:rPr lang="en-US" altLang="ko-KR" sz="1400" i="1" dirty="0" err="1"/>
              <a:t>때문에</a:t>
            </a:r>
            <a:r>
              <a:rPr lang="en-US" altLang="ko-KR" sz="1400" i="1" dirty="0"/>
              <a:t> </a:t>
            </a:r>
            <a:r>
              <a:rPr lang="en-US" altLang="ko-KR" sz="1400" i="1" dirty="0" err="1"/>
              <a:t>해외</a:t>
            </a:r>
            <a:r>
              <a:rPr lang="en-US" altLang="ko-KR" sz="1400" i="1" dirty="0"/>
              <a:t> </a:t>
            </a:r>
            <a:r>
              <a:rPr lang="en-US" altLang="ko-KR" sz="1400" i="1" dirty="0" err="1"/>
              <a:t>선사의</a:t>
            </a:r>
            <a:r>
              <a:rPr lang="en-US" altLang="ko-KR" sz="1400" i="1" dirty="0"/>
              <a:t> </a:t>
            </a:r>
            <a:r>
              <a:rPr lang="en-US" altLang="ko-KR" sz="1400" i="1" dirty="0" err="1"/>
              <a:t>비중이</a:t>
            </a:r>
            <a:r>
              <a:rPr lang="en-US" altLang="ko-KR" sz="1400" i="1" dirty="0"/>
              <a:t> </a:t>
            </a:r>
            <a:r>
              <a:rPr lang="en-US" altLang="ko-KR" sz="1400" i="1" dirty="0" err="1" smtClean="0"/>
              <a:t>높음</a:t>
            </a:r>
            <a:endParaRPr lang="en-US" altLang="ko-KR" sz="1400" i="1" dirty="0" smtClean="0"/>
          </a:p>
        </p:txBody>
      </p:sp>
      <p:sp>
        <p:nvSpPr>
          <p:cNvPr id="6" name="타원 5"/>
          <p:cNvSpPr/>
          <p:nvPr/>
        </p:nvSpPr>
        <p:spPr>
          <a:xfrm>
            <a:off x="179512" y="1681509"/>
            <a:ext cx="144016" cy="144015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4143449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smtClean="0"/>
              <a:t>#</a:t>
            </a:r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-36512" y="0"/>
            <a:ext cx="6408712" cy="802758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32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en-US" altLang="ko-KR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국내 선사 자국화물 </a:t>
            </a:r>
            <a:r>
              <a:rPr lang="ko-KR" altLang="en-US" sz="3200" b="1" dirty="0" err="1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적취율</a:t>
            </a:r>
            <a:endParaRPr lang="ko-KR" altLang="en-US" sz="3200" b="1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81661946"/>
              </p:ext>
            </p:extLst>
          </p:nvPr>
        </p:nvGraphicFramePr>
        <p:xfrm>
          <a:off x="827584" y="1628801"/>
          <a:ext cx="7488834" cy="4248471"/>
        </p:xfrm>
        <a:graphic>
          <a:graphicData uri="http://schemas.openxmlformats.org/drawingml/2006/table">
            <a:tbl>
              <a:tblPr/>
              <a:tblGrid>
                <a:gridCol w="1248139"/>
                <a:gridCol w="1248139"/>
                <a:gridCol w="1248139"/>
                <a:gridCol w="1248139"/>
                <a:gridCol w="1248139"/>
                <a:gridCol w="1248139"/>
              </a:tblGrid>
              <a:tr h="321333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　구분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2012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2013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2014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2015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2016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FF"/>
                    </a:solidFill>
                  </a:tcPr>
                </a:tc>
              </a:tr>
              <a:tr h="373357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총 적취율</a:t>
                      </a: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29.5%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31.2%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30.9%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31.3%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31.0%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</a:tr>
              <a:tr h="321333"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i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한일 항로</a:t>
                      </a:r>
                      <a:endParaRPr lang="ko-KR" altLang="en-US" sz="1100" b="1" i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4.5%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4.6%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4.6%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4.5%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4.3%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</a:tr>
              <a:tr h="321333"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i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한중 항로</a:t>
                      </a:r>
                      <a:endParaRPr lang="ko-KR" altLang="en-US" sz="1100" b="1" i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7.3%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7.8%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7.4%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7.9%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8.3%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</a:tr>
              <a:tr h="321333"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i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한동남아 항로</a:t>
                      </a:r>
                      <a:endParaRPr lang="ko-KR" altLang="en-US" sz="1100" b="1" i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8.9%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9.6%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10.2%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10.7%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11.5%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</a:tr>
              <a:tr h="340451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아시아 역내</a:t>
                      </a: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20.8%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22.0%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22.2%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23.1%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24.2%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</a:tr>
              <a:tr h="321333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아시아 역외</a:t>
                      </a: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8.7%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9.1%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8.8%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8.2%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6.8%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</a:tr>
              <a:tr h="321333">
                <a:tc gridSpan="6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지역별 화물 수출입 기준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21333"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i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한일 항로</a:t>
                      </a:r>
                      <a:endParaRPr lang="ko-KR" altLang="en-US" sz="1100" b="1" i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7.3%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7.2%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7.2%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7.2%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6.8%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</a:tr>
              <a:tr h="321333"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i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한중 항로</a:t>
                      </a:r>
                      <a:endParaRPr lang="ko-KR" altLang="en-US" sz="1100" b="1" i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11.7%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12.1%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11.7%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12.5%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13.0%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</a:tr>
              <a:tr h="321333"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i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한동남아 항로</a:t>
                      </a:r>
                      <a:endParaRPr lang="ko-KR" altLang="en-US" sz="1100" b="1" i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14.3%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14.9%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16.0%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17.1%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18.0%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</a:tr>
              <a:tr h="321333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아시아 역내</a:t>
                      </a: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33.3%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34.3%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34.9%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36.8%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37.7%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</a:tr>
              <a:tr h="321333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아시아 역외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23.2%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25.7%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24.0%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22.0%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19.0%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2442377" y="1124745"/>
            <a:ext cx="41665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/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[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국내 컨테이너 선사 자국화물 </a:t>
            </a:r>
            <a:r>
              <a:rPr lang="ko-KR" altLang="en-US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적취율</a:t>
            </a:r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]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971600" y="5949280"/>
            <a:ext cx="756084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1100" dirty="0"/>
              <a:t>자료 </a:t>
            </a:r>
            <a:r>
              <a:rPr lang="en-US" altLang="ko-KR" sz="1100" dirty="0"/>
              <a:t>: </a:t>
            </a:r>
            <a:r>
              <a:rPr lang="ko-KR" altLang="en-US" sz="1100" dirty="0"/>
              <a:t>국내 컨테이너 선사 및 정기선사 협회가 제공한 자료를 연구자가 취합하여 작성</a:t>
            </a:r>
          </a:p>
        </p:txBody>
      </p:sp>
    </p:spTree>
    <p:extLst>
      <p:ext uri="{BB962C8B-B14F-4D97-AF65-F5344CB8AC3E}">
        <p14:creationId xmlns:p14="http://schemas.microsoft.com/office/powerpoint/2010/main" xmlns="" val="40060356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평행 사변형 2"/>
          <p:cNvSpPr/>
          <p:nvPr/>
        </p:nvSpPr>
        <p:spPr>
          <a:xfrm>
            <a:off x="251520" y="1412776"/>
            <a:ext cx="7416824" cy="108012"/>
          </a:xfrm>
          <a:prstGeom prst="parallelogram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평행 사변형 3"/>
          <p:cNvSpPr/>
          <p:nvPr/>
        </p:nvSpPr>
        <p:spPr>
          <a:xfrm rot="10800000">
            <a:off x="251520" y="1565173"/>
            <a:ext cx="4752528" cy="108015"/>
          </a:xfrm>
          <a:prstGeom prst="parallelogram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539552" y="3140968"/>
            <a:ext cx="7992888" cy="1656184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r>
              <a:rPr lang="en-US" altLang="ko-KR" sz="3600" b="1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3. </a:t>
            </a:r>
            <a:r>
              <a:rPr lang="ko-KR" altLang="en-US" sz="3600" b="1" dirty="0" err="1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선화주</a:t>
            </a:r>
            <a:r>
              <a:rPr lang="ko-KR" altLang="en-US" sz="3600" b="1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협력 관련 국내외 사례 분석</a:t>
            </a:r>
            <a:endParaRPr lang="en-US" altLang="ko-KR" sz="3600" b="1" dirty="0" smtClean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742950" indent="-742950">
              <a:lnSpc>
                <a:spcPct val="200000"/>
              </a:lnSpc>
              <a:buAutoNum type="arabicParenR"/>
            </a:pPr>
            <a:r>
              <a:rPr lang="ko-KR" altLang="en-US" sz="2400" b="1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정부의 선사 지분 투자 및 투자 규범 마련 사례</a:t>
            </a:r>
            <a:endParaRPr lang="en-US" altLang="ko-KR" sz="2400" b="1" dirty="0" smtClean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742950" indent="-742950">
              <a:lnSpc>
                <a:spcPct val="200000"/>
              </a:lnSpc>
              <a:buAutoNum type="arabicParenR"/>
            </a:pPr>
            <a:r>
              <a:rPr lang="ko-KR" altLang="en-US" sz="2400" b="1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정부의 항로 보조금 및 금융 지원 사례</a:t>
            </a:r>
            <a:endParaRPr lang="en-US" altLang="ko-KR" sz="2400" b="1" dirty="0" smtClean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742950" indent="-742950">
              <a:lnSpc>
                <a:spcPct val="200000"/>
              </a:lnSpc>
              <a:buAutoNum type="arabicParenR"/>
            </a:pPr>
            <a:r>
              <a:rPr lang="ko-KR" altLang="en-US" sz="2400" b="1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정부의 상생 협약 사례</a:t>
            </a:r>
            <a:endParaRPr lang="en-US" altLang="ko-KR" sz="2400" b="1" dirty="0" smtClean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742950" indent="-742950">
              <a:lnSpc>
                <a:spcPct val="200000"/>
              </a:lnSpc>
              <a:buAutoNum type="arabicParenR"/>
            </a:pPr>
            <a:r>
              <a:rPr lang="ko-KR" altLang="en-US" sz="2400" b="1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화주의 선사 지원 사례</a:t>
            </a:r>
            <a:endParaRPr lang="en-US" altLang="ko-KR" sz="2400" b="1" dirty="0" smtClean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742950" indent="-742950">
              <a:lnSpc>
                <a:spcPct val="200000"/>
              </a:lnSpc>
              <a:buAutoNum type="arabicParenR"/>
            </a:pPr>
            <a:r>
              <a:rPr lang="ko-KR" altLang="en-US" sz="2400" b="1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국가별 화물 운송 지원제도</a:t>
            </a:r>
            <a:endParaRPr lang="en-US" altLang="ko-KR" sz="2400" b="1" dirty="0" smtClean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92918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-36512" y="0"/>
            <a:ext cx="9180512" cy="802758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32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en-US" altLang="ko-KR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정부의 선사 지분 투자 및 투자 규범마련 사례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349406" y="1052736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b="1" dirty="0"/>
              <a:t>국내</a:t>
            </a:r>
            <a:r>
              <a:rPr lang="en-US" altLang="ko-KR" b="1" dirty="0"/>
              <a:t>: </a:t>
            </a:r>
            <a:r>
              <a:rPr lang="ko-KR" altLang="en-US" b="1" dirty="0"/>
              <a:t>선</a:t>
            </a:r>
            <a:r>
              <a:rPr lang="en-US" altLang="ko-KR" b="1" dirty="0"/>
              <a:t>·</a:t>
            </a:r>
            <a:r>
              <a:rPr lang="ko-KR" altLang="en-US" b="1" dirty="0"/>
              <a:t>화주 합작기업 </a:t>
            </a:r>
            <a:r>
              <a:rPr lang="en-US" altLang="ko-KR" b="1" dirty="0"/>
              <a:t>Korea LNG Trading(KOLT)</a:t>
            </a:r>
            <a:endParaRPr lang="en-US" altLang="ko-KR" dirty="0"/>
          </a:p>
        </p:txBody>
      </p:sp>
      <p:sp>
        <p:nvSpPr>
          <p:cNvPr id="4" name="직사각형 3"/>
          <p:cNvSpPr/>
          <p:nvPr/>
        </p:nvSpPr>
        <p:spPr>
          <a:xfrm>
            <a:off x="395536" y="1484784"/>
            <a:ext cx="813690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dirty="0"/>
              <a:t>KOLT</a:t>
            </a:r>
            <a:r>
              <a:rPr lang="ko-KR" altLang="en-US" dirty="0"/>
              <a:t>는 </a:t>
            </a:r>
            <a:r>
              <a:rPr lang="ko-KR" altLang="en-US" b="1" dirty="0" smtClean="0"/>
              <a:t>한국가스공사</a:t>
            </a:r>
            <a:r>
              <a:rPr lang="en-US" altLang="ko-KR" b="1" dirty="0" smtClean="0"/>
              <a:t>,</a:t>
            </a:r>
            <a:r>
              <a:rPr lang="ko-KR" altLang="en-US" dirty="0" smtClean="0"/>
              <a:t> </a:t>
            </a:r>
            <a:r>
              <a:rPr lang="ko-KR" altLang="en-US" dirty="0"/>
              <a:t>대한해운</a:t>
            </a:r>
            <a:r>
              <a:rPr lang="en-US" altLang="ko-KR" dirty="0"/>
              <a:t>, </a:t>
            </a:r>
            <a:r>
              <a:rPr lang="ko-KR" altLang="en-US" dirty="0" err="1" smtClean="0"/>
              <a:t>팬오션</a:t>
            </a:r>
            <a:r>
              <a:rPr lang="en-US" altLang="ko-KR" dirty="0"/>
              <a:t>, </a:t>
            </a:r>
            <a:r>
              <a:rPr lang="ko-KR" altLang="en-US" dirty="0" smtClean="0"/>
              <a:t>현대상선의 </a:t>
            </a:r>
            <a:r>
              <a:rPr lang="en-US" altLang="ko-KR" dirty="0" smtClean="0"/>
              <a:t>Joint Venture</a:t>
            </a:r>
            <a:r>
              <a:rPr lang="en-US" altLang="ko-KR" dirty="0"/>
              <a:t>(</a:t>
            </a:r>
            <a:r>
              <a:rPr lang="en-US" altLang="ko-KR" dirty="0" smtClean="0"/>
              <a:t>'06.1)</a:t>
            </a:r>
            <a:r>
              <a:rPr lang="ko-KR" altLang="en-US" dirty="0" smtClean="0"/>
              <a:t>로 한국가스공사의 </a:t>
            </a:r>
            <a:r>
              <a:rPr lang="en-US" altLang="ko-KR" dirty="0"/>
              <a:t>LNG</a:t>
            </a:r>
            <a:r>
              <a:rPr lang="ko-KR" altLang="en-US" dirty="0"/>
              <a:t>운송을 담당 </a:t>
            </a:r>
            <a:endParaRPr lang="en-US" altLang="ko-KR" dirty="0" smtClean="0"/>
          </a:p>
          <a:p>
            <a:pPr fontAlgn="base"/>
            <a:r>
              <a:rPr lang="ko-KR" altLang="en-US" sz="1400" i="1" dirty="0"/>
              <a:t>* 지분은 한국가스공사가 </a:t>
            </a:r>
            <a:r>
              <a:rPr lang="en-US" altLang="ko-KR" sz="1400" i="1" dirty="0"/>
              <a:t>28%, </a:t>
            </a:r>
            <a:r>
              <a:rPr lang="ko-KR" altLang="en-US" sz="1400" i="1" dirty="0"/>
              <a:t>대한해운이 </a:t>
            </a:r>
            <a:r>
              <a:rPr lang="en-US" altLang="ko-KR" sz="1400" i="1" dirty="0"/>
              <a:t>36%, </a:t>
            </a:r>
            <a:r>
              <a:rPr lang="ko-KR" altLang="en-US" sz="1400" i="1" dirty="0" err="1" smtClean="0"/>
              <a:t>팬오션과</a:t>
            </a:r>
            <a:r>
              <a:rPr lang="ko-KR" altLang="en-US" sz="1400" i="1" dirty="0" smtClean="0"/>
              <a:t> </a:t>
            </a:r>
            <a:r>
              <a:rPr lang="ko-KR" altLang="en-US" sz="1400" i="1" dirty="0"/>
              <a:t>현대상선이 각각 </a:t>
            </a:r>
            <a:r>
              <a:rPr lang="en-US" altLang="ko-KR" sz="1400" i="1" dirty="0"/>
              <a:t>18% </a:t>
            </a:r>
            <a:r>
              <a:rPr lang="ko-KR" altLang="en-US" sz="1400" i="1" dirty="0"/>
              <a:t>보유 </a:t>
            </a:r>
          </a:p>
        </p:txBody>
      </p:sp>
      <p:sp>
        <p:nvSpPr>
          <p:cNvPr id="5" name="타원 4"/>
          <p:cNvSpPr/>
          <p:nvPr/>
        </p:nvSpPr>
        <p:spPr>
          <a:xfrm>
            <a:off x="179512" y="1170874"/>
            <a:ext cx="144016" cy="144015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349406" y="2446462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b="1" dirty="0"/>
              <a:t>일본</a:t>
            </a:r>
            <a:r>
              <a:rPr lang="en-US" altLang="ko-KR" b="1" dirty="0"/>
              <a:t>: </a:t>
            </a:r>
            <a:r>
              <a:rPr lang="ko-KR" altLang="en-US" b="1" dirty="0"/>
              <a:t>해운</a:t>
            </a:r>
            <a:r>
              <a:rPr lang="en-US" altLang="ko-KR" b="1" dirty="0"/>
              <a:t>·</a:t>
            </a:r>
            <a:r>
              <a:rPr lang="ko-KR" altLang="en-US" b="1" dirty="0"/>
              <a:t>해사산업 </a:t>
            </a:r>
            <a:r>
              <a:rPr lang="ko-KR" altLang="en-US" b="1" dirty="0" err="1"/>
              <a:t>크라우딩</a:t>
            </a:r>
            <a:r>
              <a:rPr lang="ko-KR" altLang="en-US" b="1" dirty="0"/>
              <a:t> 펀드 설립</a:t>
            </a:r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395536" y="2878510"/>
            <a:ext cx="8136904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dirty="0" smtClean="0"/>
              <a:t>국토교통성과 일본증권협의회는 </a:t>
            </a:r>
            <a:r>
              <a:rPr lang="ko-KR" altLang="en-US" dirty="0"/>
              <a:t>협의를 통해 경영위기를 겪고 있는 선주</a:t>
            </a:r>
            <a:r>
              <a:rPr lang="en-US" altLang="ko-KR" dirty="0"/>
              <a:t>·</a:t>
            </a:r>
            <a:r>
              <a:rPr lang="ko-KR" altLang="en-US" dirty="0"/>
              <a:t>선사들에 </a:t>
            </a:r>
            <a:r>
              <a:rPr lang="ko-KR" altLang="en-US" dirty="0" err="1"/>
              <a:t>원할한</a:t>
            </a:r>
            <a:r>
              <a:rPr lang="ko-KR" altLang="en-US" dirty="0"/>
              <a:t> 유동성 공급에 기여하는 것을 목적으로 신규 </a:t>
            </a:r>
            <a:r>
              <a:rPr lang="ko-KR" altLang="en-US" dirty="0" err="1"/>
              <a:t>펀딩을</a:t>
            </a:r>
            <a:r>
              <a:rPr lang="ko-KR" altLang="en-US" dirty="0"/>
              <a:t> </a:t>
            </a:r>
            <a:r>
              <a:rPr lang="ko-KR" altLang="en-US" dirty="0" smtClean="0"/>
              <a:t>추진</a:t>
            </a:r>
            <a:endParaRPr lang="en-US" altLang="ko-KR" dirty="0" smtClean="0"/>
          </a:p>
          <a:p>
            <a:pPr fontAlgn="base"/>
            <a:r>
              <a:rPr lang="en-US" altLang="ko-KR" sz="1600" i="1" dirty="0" smtClean="0"/>
              <a:t>* </a:t>
            </a:r>
            <a:r>
              <a:rPr lang="ko-KR" altLang="en-US" sz="1600" i="1" dirty="0" smtClean="0"/>
              <a:t>펀드 운영주체는 </a:t>
            </a:r>
            <a:r>
              <a:rPr lang="ko-KR" altLang="en-US" sz="1600" i="1" dirty="0" err="1" smtClean="0"/>
              <a:t>재무성</a:t>
            </a:r>
            <a:endParaRPr lang="en-US" altLang="ko-KR" sz="1600" i="1" dirty="0" smtClean="0"/>
          </a:p>
          <a:p>
            <a:pPr fontAlgn="base"/>
            <a:endParaRPr lang="en-US" altLang="ko-KR" dirty="0" smtClean="0"/>
          </a:p>
          <a:p>
            <a:pPr fontAlgn="base"/>
            <a:r>
              <a:rPr lang="en-US" altLang="ko-KR" dirty="0" smtClean="0"/>
              <a:t>2008</a:t>
            </a:r>
            <a:r>
              <a:rPr lang="ko-KR" altLang="en-US" dirty="0" smtClean="0"/>
              <a:t>년부터 다수의 일본 선사들이 법정관리에 들어가면서 운임이 단기간 내 </a:t>
            </a:r>
            <a:r>
              <a:rPr lang="en-US" altLang="ko-KR" dirty="0" smtClean="0"/>
              <a:t>15%</a:t>
            </a:r>
            <a:r>
              <a:rPr lang="ko-KR" altLang="en-US" dirty="0" smtClean="0"/>
              <a:t>까지 상승 </a:t>
            </a:r>
            <a:r>
              <a:rPr lang="en-US" altLang="ko-KR" dirty="0" smtClean="0">
                <a:latin typeface="맑은 고딕"/>
                <a:ea typeface="맑은 고딕"/>
              </a:rPr>
              <a:t>→ </a:t>
            </a:r>
            <a:r>
              <a:rPr lang="ko-KR" altLang="en-US" dirty="0" smtClean="0">
                <a:latin typeface="맑은 고딕"/>
                <a:ea typeface="맑은 고딕"/>
              </a:rPr>
              <a:t>피해</a:t>
            </a:r>
            <a:r>
              <a:rPr lang="ko-KR" altLang="en-US" dirty="0" smtClean="0"/>
              <a:t> 화주들을 중심으로 투자 → 선사 회복에 따른 운임안정</a:t>
            </a:r>
            <a:endParaRPr lang="en-US" altLang="ko-KR" sz="1400" i="1" dirty="0" smtClean="0"/>
          </a:p>
        </p:txBody>
      </p:sp>
      <p:sp>
        <p:nvSpPr>
          <p:cNvPr id="8" name="타원 7"/>
          <p:cNvSpPr/>
          <p:nvPr/>
        </p:nvSpPr>
        <p:spPr>
          <a:xfrm>
            <a:off x="179512" y="2564600"/>
            <a:ext cx="144016" cy="144015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349406" y="4709909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b="1" dirty="0" smtClean="0"/>
              <a:t>중국</a:t>
            </a:r>
            <a:r>
              <a:rPr lang="en-US" altLang="ko-KR" b="1" dirty="0" smtClean="0"/>
              <a:t>:</a:t>
            </a:r>
            <a:r>
              <a:rPr lang="ko-KR" altLang="en-US" b="1" dirty="0"/>
              <a:t> </a:t>
            </a:r>
            <a:r>
              <a:rPr lang="ko-KR" altLang="en-US" b="1" dirty="0" smtClean="0"/>
              <a:t>중국은 </a:t>
            </a:r>
            <a:r>
              <a:rPr lang="en-US" altLang="ko-KR" b="1" dirty="0" err="1" smtClean="0"/>
              <a:t>대형화주의</a:t>
            </a:r>
            <a:r>
              <a:rPr lang="en-US" altLang="ko-KR" b="1" dirty="0" smtClean="0"/>
              <a:t> </a:t>
            </a:r>
            <a:r>
              <a:rPr lang="en-US" altLang="ko-KR" b="1" dirty="0" err="1" smtClean="0"/>
              <a:t>선대소유와</a:t>
            </a:r>
            <a:r>
              <a:rPr lang="en-US" altLang="ko-KR" b="1" dirty="0" smtClean="0"/>
              <a:t> </a:t>
            </a:r>
            <a:r>
              <a:rPr lang="en-US" altLang="ko-KR" b="1" dirty="0" err="1" smtClean="0"/>
              <a:t>해운기업</a:t>
            </a:r>
            <a:r>
              <a:rPr lang="en-US" altLang="ko-KR" b="1" dirty="0" smtClean="0"/>
              <a:t> </a:t>
            </a:r>
            <a:r>
              <a:rPr lang="en-US" altLang="ko-KR" b="1" dirty="0" err="1" smtClean="0"/>
              <a:t>설립에</a:t>
            </a:r>
            <a:r>
              <a:rPr lang="en-US" altLang="ko-KR" b="1" dirty="0" smtClean="0"/>
              <a:t> </a:t>
            </a:r>
            <a:r>
              <a:rPr lang="en-US" altLang="ko-KR" b="1" dirty="0" err="1" smtClean="0"/>
              <a:t>대한</a:t>
            </a:r>
            <a:r>
              <a:rPr lang="en-US" altLang="ko-KR" b="1" dirty="0" smtClean="0"/>
              <a:t> </a:t>
            </a:r>
            <a:r>
              <a:rPr lang="en-US" altLang="ko-KR" b="1" dirty="0" err="1" smtClean="0"/>
              <a:t>규범을</a:t>
            </a:r>
            <a:r>
              <a:rPr lang="en-US" altLang="ko-KR" b="1" dirty="0" smtClean="0"/>
              <a:t> </a:t>
            </a:r>
            <a:r>
              <a:rPr lang="en-US" altLang="ko-KR" b="1" dirty="0" err="1" smtClean="0"/>
              <a:t>마련</a:t>
            </a:r>
            <a:endParaRPr lang="en-US" altLang="ko-KR" dirty="0"/>
          </a:p>
        </p:txBody>
      </p:sp>
      <p:sp>
        <p:nvSpPr>
          <p:cNvPr id="10" name="직사각형 9"/>
          <p:cNvSpPr/>
          <p:nvPr/>
        </p:nvSpPr>
        <p:spPr>
          <a:xfrm>
            <a:off x="395536" y="5141957"/>
            <a:ext cx="81369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1600" dirty="0" smtClean="0"/>
              <a:t>화주기업은 </a:t>
            </a:r>
            <a:r>
              <a:rPr lang="ko-KR" altLang="en-US" sz="1600" dirty="0"/>
              <a:t>원칙상 자본 투자를 통해 해운기업과 </a:t>
            </a:r>
            <a:r>
              <a:rPr lang="en-US" altLang="ko-KR" sz="1600" dirty="0"/>
              <a:t>1</a:t>
            </a:r>
            <a:r>
              <a:rPr lang="ko-KR" altLang="en-US" sz="1600" dirty="0"/>
              <a:t>개 합자회사를 설립할 수 있으며 합자회사의 경영은 해운기업이 담당 </a:t>
            </a:r>
            <a:endParaRPr lang="en-US" altLang="ko-KR" sz="1600" dirty="0" smtClean="0"/>
          </a:p>
          <a:p>
            <a:pPr fontAlgn="base"/>
            <a:endParaRPr lang="en-US" altLang="ko-KR" sz="1600" dirty="0"/>
          </a:p>
          <a:p>
            <a:pPr fontAlgn="base"/>
            <a:r>
              <a:rPr lang="ko-KR" altLang="en-US" sz="1600" dirty="0"/>
              <a:t>화주의 해운기업에 대한 자본투자는 허용하되 해운기업의 경영권을 보장함으로써 선</a:t>
            </a:r>
            <a:r>
              <a:rPr lang="en-US" altLang="ko-KR" sz="1600" dirty="0"/>
              <a:t>·</a:t>
            </a:r>
            <a:r>
              <a:rPr lang="ko-KR" altLang="en-US" sz="1600" dirty="0"/>
              <a:t>화주 간의 상생관계 </a:t>
            </a:r>
            <a:r>
              <a:rPr lang="ko-KR" altLang="en-US" sz="1600" dirty="0" smtClean="0"/>
              <a:t>형성</a:t>
            </a:r>
            <a:endParaRPr lang="ko-KR" altLang="en-US" sz="1600" dirty="0"/>
          </a:p>
        </p:txBody>
      </p:sp>
      <p:sp>
        <p:nvSpPr>
          <p:cNvPr id="11" name="타원 10"/>
          <p:cNvSpPr/>
          <p:nvPr/>
        </p:nvSpPr>
        <p:spPr>
          <a:xfrm>
            <a:off x="179512" y="4828047"/>
            <a:ext cx="144016" cy="144015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1038503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-36512" y="0"/>
            <a:ext cx="9180512" cy="802758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2. </a:t>
            </a:r>
            <a:r>
              <a:rPr lang="ko-KR" altLang="en-US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정부의 항로 보조금 및 금융 지원 사례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349406" y="1268760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b="1" dirty="0" smtClean="0"/>
              <a:t>일본</a:t>
            </a:r>
            <a:r>
              <a:rPr lang="en-US" altLang="ko-KR" b="1" dirty="0" smtClean="0"/>
              <a:t>: </a:t>
            </a:r>
            <a:r>
              <a:rPr lang="ko-KR" altLang="en-US" b="1" dirty="0" smtClean="0"/>
              <a:t>필수 항로 투입 선박대상 보조금</a:t>
            </a:r>
            <a:endParaRPr lang="en-US" altLang="ko-KR" dirty="0"/>
          </a:p>
        </p:txBody>
      </p:sp>
      <p:sp>
        <p:nvSpPr>
          <p:cNvPr id="4" name="직사각형 3"/>
          <p:cNvSpPr/>
          <p:nvPr/>
        </p:nvSpPr>
        <p:spPr>
          <a:xfrm>
            <a:off x="395536" y="1722268"/>
            <a:ext cx="81369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dirty="0" smtClean="0"/>
              <a:t>국토교통성은 일본국제협력기구와 협력을 통해 채산성이 부족한 동남아시아 항로에 선박을 투입하는 선사들에게 보조금을 지급</a:t>
            </a:r>
            <a:endParaRPr lang="en-US" altLang="ko-KR" dirty="0" smtClean="0"/>
          </a:p>
          <a:p>
            <a:pPr fontAlgn="base"/>
            <a:endParaRPr lang="en-US" altLang="ko-KR" sz="1400" i="1" dirty="0" smtClean="0"/>
          </a:p>
          <a:p>
            <a:pPr fontAlgn="base"/>
            <a:r>
              <a:rPr lang="ko-KR" altLang="en-US" sz="1400" i="1" dirty="0" smtClean="0"/>
              <a:t>* </a:t>
            </a:r>
            <a:r>
              <a:rPr lang="en-US" altLang="ko-KR" sz="1400" i="1" dirty="0" smtClean="0"/>
              <a:t>4</a:t>
            </a:r>
            <a:r>
              <a:rPr lang="ko-KR" altLang="en-US" sz="1400" i="1" dirty="0" smtClean="0"/>
              <a:t>천 </a:t>
            </a:r>
            <a:r>
              <a:rPr lang="en-US" altLang="ko-KR" sz="1400" i="1" dirty="0" smtClean="0"/>
              <a:t>TEU </a:t>
            </a:r>
            <a:r>
              <a:rPr lang="ko-KR" altLang="en-US" sz="1400" i="1" dirty="0" smtClean="0"/>
              <a:t>이상 동남아시아 항로 운항 컨테이너 선박을 대상으로 </a:t>
            </a:r>
            <a:r>
              <a:rPr lang="en-US" altLang="ko-KR" sz="1400" i="1" dirty="0" smtClean="0"/>
              <a:t>1</a:t>
            </a:r>
            <a:r>
              <a:rPr lang="ko-KR" altLang="en-US" sz="1400" i="1" dirty="0" err="1" smtClean="0"/>
              <a:t>항차당</a:t>
            </a:r>
            <a:r>
              <a:rPr lang="ko-KR" altLang="en-US" sz="1400" i="1" dirty="0" smtClean="0"/>
              <a:t> 최대 </a:t>
            </a:r>
            <a:r>
              <a:rPr lang="en-US" altLang="ko-KR" sz="1400" i="1" dirty="0" smtClean="0"/>
              <a:t>12</a:t>
            </a:r>
            <a:r>
              <a:rPr lang="ko-KR" altLang="en-US" sz="1400" i="1" dirty="0" smtClean="0"/>
              <a:t>만엔 보조</a:t>
            </a:r>
            <a:endParaRPr lang="ko-KR" altLang="en-US" sz="1400" i="1" dirty="0"/>
          </a:p>
        </p:txBody>
      </p:sp>
      <p:sp>
        <p:nvSpPr>
          <p:cNvPr id="5" name="타원 4"/>
          <p:cNvSpPr/>
          <p:nvPr/>
        </p:nvSpPr>
        <p:spPr>
          <a:xfrm>
            <a:off x="179512" y="1408358"/>
            <a:ext cx="144016" cy="144015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349406" y="3115994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b="1" dirty="0"/>
              <a:t>일본</a:t>
            </a:r>
            <a:r>
              <a:rPr lang="en-US" altLang="ko-KR" b="1" dirty="0"/>
              <a:t>: </a:t>
            </a:r>
            <a:r>
              <a:rPr lang="ko-KR" altLang="en-US" b="1" dirty="0"/>
              <a:t>상사 금융의 공적 금융</a:t>
            </a:r>
            <a:r>
              <a:rPr lang="en-US" altLang="ko-KR" b="1" dirty="0"/>
              <a:t>(</a:t>
            </a:r>
            <a:r>
              <a:rPr lang="ko-KR" altLang="en-US" b="1" dirty="0" err="1"/>
              <a:t>재무성</a:t>
            </a:r>
            <a:r>
              <a:rPr lang="ko-KR" altLang="en-US" b="1" dirty="0"/>
              <a:t> 채권</a:t>
            </a:r>
            <a:r>
              <a:rPr lang="en-US" altLang="ko-KR" b="1" dirty="0"/>
              <a:t>)</a:t>
            </a:r>
            <a:r>
              <a:rPr lang="ko-KR" altLang="en-US" b="1" dirty="0"/>
              <a:t>으로 전환</a:t>
            </a:r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395536" y="3548042"/>
            <a:ext cx="8136904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dirty="0"/>
              <a:t>선주의 </a:t>
            </a:r>
            <a:r>
              <a:rPr lang="ko-KR" altLang="en-US" dirty="0" err="1"/>
              <a:t>경영악화시</a:t>
            </a:r>
            <a:r>
              <a:rPr lang="ko-KR" altLang="en-US" dirty="0"/>
              <a:t> 상사가 보유하고 있는 채권의 </a:t>
            </a:r>
            <a:r>
              <a:rPr lang="ko-KR" altLang="en-US" dirty="0" err="1"/>
              <a:t>상환자를</a:t>
            </a:r>
            <a:r>
              <a:rPr lang="ko-KR" altLang="en-US" dirty="0"/>
              <a:t> 선주에서 </a:t>
            </a:r>
            <a:r>
              <a:rPr lang="ko-KR" altLang="en-US" dirty="0" err="1"/>
              <a:t>재무성으로</a:t>
            </a:r>
            <a:r>
              <a:rPr lang="ko-KR" altLang="en-US" dirty="0"/>
              <a:t> 전환하여 상사 대출의 신뢰성을 </a:t>
            </a:r>
            <a:r>
              <a:rPr lang="ko-KR" altLang="en-US" dirty="0" smtClean="0"/>
              <a:t>제고함</a:t>
            </a:r>
            <a:endParaRPr lang="en-US" altLang="ko-KR" dirty="0" smtClean="0"/>
          </a:p>
          <a:p>
            <a:pPr fontAlgn="base"/>
            <a:endParaRPr lang="en-US" altLang="ko-KR" dirty="0"/>
          </a:p>
          <a:p>
            <a:pPr fontAlgn="base"/>
            <a:r>
              <a:rPr lang="ko-KR" altLang="en-US" dirty="0" smtClean="0"/>
              <a:t>사유채권의 </a:t>
            </a:r>
            <a:r>
              <a:rPr lang="ko-KR" altLang="en-US" dirty="0" err="1" smtClean="0"/>
              <a:t>공적채권으로의</a:t>
            </a:r>
            <a:r>
              <a:rPr lang="ko-KR" altLang="en-US" dirty="0" smtClean="0"/>
              <a:t> 전환을 통해 선주는 자금을 공여한 상사에게 당장 상환하지 않아도 되므로 단기 유동성 확보 압박이 완화될 수 있으며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상사는 </a:t>
            </a:r>
            <a:r>
              <a:rPr lang="ko-KR" altLang="en-US" dirty="0" err="1" smtClean="0"/>
              <a:t>재무성으로부터</a:t>
            </a:r>
            <a:r>
              <a:rPr lang="ko-KR" altLang="en-US" dirty="0" smtClean="0"/>
              <a:t> 애초 약속된 이율을 지급받게 됨</a:t>
            </a:r>
          </a:p>
          <a:p>
            <a:pPr fontAlgn="base"/>
            <a:endParaRPr lang="en-US" altLang="ko-KR" sz="1400" i="1" dirty="0" smtClean="0"/>
          </a:p>
          <a:p>
            <a:pPr fontAlgn="base"/>
            <a:r>
              <a:rPr lang="en-US" altLang="ko-KR" sz="1400" i="1" dirty="0" smtClean="0"/>
              <a:t>* </a:t>
            </a:r>
            <a:r>
              <a:rPr lang="ko-KR" altLang="en-US" sz="1400" i="1" dirty="0" err="1" smtClean="0"/>
              <a:t>공적채권</a:t>
            </a:r>
            <a:r>
              <a:rPr lang="ko-KR" altLang="en-US" sz="1400" i="1" dirty="0" smtClean="0"/>
              <a:t> 전환은 선사를 대상으로 함</a:t>
            </a:r>
            <a:r>
              <a:rPr lang="en-US" altLang="ko-KR" sz="1400" i="1" dirty="0" smtClean="0"/>
              <a:t>.</a:t>
            </a:r>
            <a:r>
              <a:rPr lang="ko-KR" altLang="en-US" sz="1400" i="1" dirty="0" smtClean="0"/>
              <a:t> </a:t>
            </a:r>
            <a:r>
              <a:rPr lang="en-US" altLang="ko-KR" sz="1400" i="1" dirty="0" smtClean="0"/>
              <a:t>2009</a:t>
            </a:r>
            <a:r>
              <a:rPr lang="ko-KR" altLang="en-US" sz="1400" i="1" dirty="0" smtClean="0"/>
              <a:t>년 </a:t>
            </a:r>
            <a:r>
              <a:rPr lang="ko-KR" altLang="en-US" sz="1400" i="1" dirty="0" err="1" smtClean="0"/>
              <a:t>산코라인의</a:t>
            </a:r>
            <a:r>
              <a:rPr lang="ko-KR" altLang="en-US" sz="1400" i="1" dirty="0" smtClean="0"/>
              <a:t> </a:t>
            </a:r>
            <a:r>
              <a:rPr lang="en-US" altLang="ko-KR" sz="1400" i="1" dirty="0" smtClean="0"/>
              <a:t>2</a:t>
            </a:r>
            <a:r>
              <a:rPr lang="ko-KR" altLang="en-US" sz="1400" i="1" dirty="0" smtClean="0"/>
              <a:t>조 </a:t>
            </a:r>
            <a:r>
              <a:rPr lang="en-US" altLang="ko-KR" sz="1400" i="1" dirty="0" smtClean="0"/>
              <a:t>3</a:t>
            </a:r>
            <a:r>
              <a:rPr lang="ko-KR" altLang="en-US" sz="1400" i="1" dirty="0" smtClean="0"/>
              <a:t>천억 엔에 달하는 총 </a:t>
            </a:r>
            <a:r>
              <a:rPr lang="ko-KR" altLang="en-US" sz="1400" i="1" dirty="0" err="1" smtClean="0"/>
              <a:t>채무액</a:t>
            </a:r>
            <a:r>
              <a:rPr lang="ko-KR" altLang="en-US" sz="1400" i="1" dirty="0" smtClean="0"/>
              <a:t> 중 </a:t>
            </a:r>
            <a:r>
              <a:rPr lang="en-US" altLang="ko-KR" sz="1400" i="1" dirty="0" smtClean="0"/>
              <a:t>30% </a:t>
            </a:r>
            <a:r>
              <a:rPr lang="ko-KR" altLang="en-US" sz="1400" i="1" dirty="0" smtClean="0"/>
              <a:t>수준에 해당하는 </a:t>
            </a:r>
            <a:r>
              <a:rPr lang="en-US" altLang="ko-KR" sz="1400" i="1" dirty="0" smtClean="0"/>
              <a:t>7</a:t>
            </a:r>
            <a:r>
              <a:rPr lang="ko-KR" altLang="en-US" sz="1400" i="1" dirty="0" smtClean="0"/>
              <a:t>천억 엔이 재무성의 </a:t>
            </a:r>
            <a:r>
              <a:rPr lang="ko-KR" altLang="en-US" sz="1400" i="1" dirty="0" err="1" smtClean="0"/>
              <a:t>공적채권으로</a:t>
            </a:r>
            <a:r>
              <a:rPr lang="ko-KR" altLang="en-US" sz="1400" i="1" dirty="0" smtClean="0"/>
              <a:t> 전환</a:t>
            </a:r>
            <a:endParaRPr lang="en-US" altLang="ko-KR" dirty="0" smtClean="0"/>
          </a:p>
        </p:txBody>
      </p:sp>
      <p:sp>
        <p:nvSpPr>
          <p:cNvPr id="8" name="타원 7"/>
          <p:cNvSpPr/>
          <p:nvPr/>
        </p:nvSpPr>
        <p:spPr>
          <a:xfrm>
            <a:off x="179512" y="3234132"/>
            <a:ext cx="144016" cy="144015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878228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-36512" y="0"/>
            <a:ext cx="9180512" cy="802758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3. </a:t>
            </a:r>
            <a:r>
              <a:rPr lang="ko-KR" altLang="en-US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정부의 상생 협약 사례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349406" y="1052736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b="1" dirty="0"/>
              <a:t>국내</a:t>
            </a:r>
            <a:r>
              <a:rPr lang="en-US" altLang="ko-KR" b="1" dirty="0" smtClean="0"/>
              <a:t>:</a:t>
            </a:r>
            <a:r>
              <a:rPr lang="ko-KR" altLang="en-US" b="1" dirty="0" smtClean="0"/>
              <a:t> 한국남부발전의 </a:t>
            </a:r>
            <a:r>
              <a:rPr lang="ko-KR" altLang="en-US" b="1" dirty="0"/>
              <a:t>장기수송계약을 통한 선사의 선박확보 지원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395536" y="1506244"/>
            <a:ext cx="813690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dirty="0"/>
              <a:t>15</a:t>
            </a:r>
            <a:r>
              <a:rPr lang="ko-KR" altLang="en-US" dirty="0"/>
              <a:t>년간의 </a:t>
            </a:r>
            <a:r>
              <a:rPr lang="en-US" altLang="ko-KR" dirty="0" smtClean="0"/>
              <a:t>SK</a:t>
            </a:r>
            <a:r>
              <a:rPr lang="ko-KR" altLang="en-US" dirty="0" smtClean="0"/>
              <a:t>해운과의 장기운송계약 운임 </a:t>
            </a:r>
            <a:r>
              <a:rPr lang="en-US" altLang="ko-KR" dirty="0"/>
              <a:t>1</a:t>
            </a:r>
            <a:r>
              <a:rPr lang="ko-KR" altLang="en-US" dirty="0"/>
              <a:t>억 달러 중 </a:t>
            </a:r>
            <a:r>
              <a:rPr lang="en-US" altLang="ko-KR" dirty="0"/>
              <a:t>2</a:t>
            </a:r>
            <a:r>
              <a:rPr lang="ko-KR" altLang="en-US" dirty="0"/>
              <a:t>천만 달러를 선지급함으로써 </a:t>
            </a:r>
            <a:r>
              <a:rPr lang="en-US" altLang="ko-KR" dirty="0"/>
              <a:t>SK </a:t>
            </a:r>
            <a:r>
              <a:rPr lang="ko-KR" altLang="en-US" dirty="0"/>
              <a:t>해운의 선박구매를 위한 자금을 제공 </a:t>
            </a:r>
            <a:endParaRPr lang="en-US" altLang="ko-KR" dirty="0" smtClean="0"/>
          </a:p>
          <a:p>
            <a:pPr fontAlgn="base"/>
            <a:endParaRPr lang="en-US" altLang="ko-KR" dirty="0" smtClean="0"/>
          </a:p>
          <a:p>
            <a:pPr fontAlgn="base"/>
            <a:r>
              <a:rPr lang="ko-KR" altLang="en-US" dirty="0" err="1" smtClean="0"/>
              <a:t>팬오션과</a:t>
            </a:r>
            <a:r>
              <a:rPr lang="ko-KR" altLang="en-US" dirty="0" smtClean="0"/>
              <a:t> </a:t>
            </a:r>
            <a:r>
              <a:rPr lang="ko-KR" altLang="en-US" dirty="0"/>
              <a:t>체결한 </a:t>
            </a:r>
            <a:r>
              <a:rPr lang="en-US" altLang="ko-KR" dirty="0"/>
              <a:t>3,300</a:t>
            </a:r>
            <a:r>
              <a:rPr lang="ko-KR" altLang="en-US" dirty="0"/>
              <a:t>억 원 규모의 장기수송계약</a:t>
            </a:r>
            <a:r>
              <a:rPr lang="en-US" altLang="ko-KR" dirty="0"/>
              <a:t>(‘10.11)</a:t>
            </a:r>
            <a:r>
              <a:rPr lang="ko-KR" altLang="en-US" dirty="0"/>
              <a:t>에 관해서도 운임의 </a:t>
            </a:r>
            <a:r>
              <a:rPr lang="en-US" altLang="ko-KR" dirty="0"/>
              <a:t>20%</a:t>
            </a:r>
            <a:r>
              <a:rPr lang="ko-KR" altLang="en-US" dirty="0"/>
              <a:t>를 </a:t>
            </a:r>
            <a:r>
              <a:rPr lang="ko-KR" altLang="en-US" dirty="0" err="1" smtClean="0"/>
              <a:t>선지급</a:t>
            </a:r>
            <a:endParaRPr lang="ko-KR" altLang="en-US" dirty="0"/>
          </a:p>
        </p:txBody>
      </p:sp>
      <p:sp>
        <p:nvSpPr>
          <p:cNvPr id="5" name="타원 4"/>
          <p:cNvSpPr/>
          <p:nvPr/>
        </p:nvSpPr>
        <p:spPr>
          <a:xfrm>
            <a:off x="179512" y="1192334"/>
            <a:ext cx="144016" cy="144015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349406" y="3064238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b="1" dirty="0"/>
              <a:t>국내</a:t>
            </a:r>
            <a:r>
              <a:rPr lang="en-US" altLang="ko-KR" b="1" dirty="0" smtClean="0"/>
              <a:t>:</a:t>
            </a:r>
            <a:r>
              <a:rPr lang="ko-KR" altLang="en-US" b="1" dirty="0" smtClean="0"/>
              <a:t> 석유제품 </a:t>
            </a:r>
            <a:r>
              <a:rPr lang="ko-KR" altLang="en-US" b="1" dirty="0"/>
              <a:t>선</a:t>
            </a:r>
            <a:r>
              <a:rPr lang="en-US" altLang="ko-KR" b="1" dirty="0"/>
              <a:t>·</a:t>
            </a:r>
            <a:r>
              <a:rPr lang="ko-KR" altLang="en-US" b="1" dirty="0"/>
              <a:t>화주 상생발전 협약 체결</a:t>
            </a:r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395536" y="3496286"/>
            <a:ext cx="81369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dirty="0"/>
              <a:t>정부</a:t>
            </a:r>
            <a:r>
              <a:rPr lang="en-US" altLang="ko-KR" dirty="0"/>
              <a:t>, </a:t>
            </a:r>
            <a:r>
              <a:rPr lang="ko-KR" altLang="en-US" dirty="0"/>
              <a:t>정유 </a:t>
            </a:r>
            <a:r>
              <a:rPr lang="en-US" altLang="ko-KR" dirty="0"/>
              <a:t>4</a:t>
            </a:r>
            <a:r>
              <a:rPr lang="ko-KR" altLang="en-US" dirty="0"/>
              <a:t>사</a:t>
            </a:r>
            <a:r>
              <a:rPr lang="en-US" altLang="ko-KR" dirty="0"/>
              <a:t>, </a:t>
            </a:r>
            <a:r>
              <a:rPr lang="ko-KR" altLang="en-US" dirty="0"/>
              <a:t>연안선사가 석유제품 연안운송시장의 위기 극복을 위해 </a:t>
            </a:r>
            <a:r>
              <a:rPr lang="en-US" altLang="ko-KR" dirty="0"/>
              <a:t>MOU </a:t>
            </a:r>
            <a:r>
              <a:rPr lang="ko-KR" altLang="en-US" dirty="0"/>
              <a:t>체결</a:t>
            </a:r>
            <a:r>
              <a:rPr lang="en-US" altLang="ko-KR" dirty="0"/>
              <a:t>('14.12</a:t>
            </a:r>
            <a:r>
              <a:rPr lang="en-US" altLang="ko-KR" dirty="0" smtClean="0"/>
              <a:t>)</a:t>
            </a:r>
            <a:r>
              <a:rPr lang="ko-KR" altLang="en-US" dirty="0" smtClean="0"/>
              <a:t>하고 표준계약 기준을 적극 활용하기로 </a:t>
            </a:r>
            <a:r>
              <a:rPr lang="ko-KR" altLang="en-US" dirty="0" err="1" smtClean="0"/>
              <a:t>하는등의</a:t>
            </a:r>
            <a:r>
              <a:rPr lang="ko-KR" altLang="en-US" dirty="0" smtClean="0"/>
              <a:t> 내용을 포함</a:t>
            </a:r>
            <a:endParaRPr lang="en-US" altLang="ko-KR" dirty="0" smtClean="0"/>
          </a:p>
          <a:p>
            <a:pPr fontAlgn="base"/>
            <a:r>
              <a:rPr lang="ko-KR" altLang="en-US" sz="1400" i="1" dirty="0" smtClean="0"/>
              <a:t>* </a:t>
            </a:r>
            <a:r>
              <a:rPr lang="ko-KR" altLang="en-US" sz="1400" i="1" dirty="0"/>
              <a:t>해양수산부</a:t>
            </a:r>
            <a:r>
              <a:rPr lang="en-US" altLang="ko-KR" sz="1400" i="1" dirty="0"/>
              <a:t>, SK</a:t>
            </a:r>
            <a:r>
              <a:rPr lang="ko-KR" altLang="en-US" sz="1400" i="1" dirty="0"/>
              <a:t>에너지</a:t>
            </a:r>
            <a:r>
              <a:rPr lang="en-US" altLang="ko-KR" sz="1400" i="1" dirty="0"/>
              <a:t>(</a:t>
            </a:r>
            <a:r>
              <a:rPr lang="ko-KR" altLang="en-US" sz="1400" i="1" dirty="0"/>
              <a:t>주</a:t>
            </a:r>
            <a:r>
              <a:rPr lang="en-US" altLang="ko-KR" sz="1400" i="1" dirty="0"/>
              <a:t>), GS</a:t>
            </a:r>
            <a:r>
              <a:rPr lang="ko-KR" altLang="en-US" sz="1400" i="1" dirty="0" err="1"/>
              <a:t>칼텍스</a:t>
            </a:r>
            <a:r>
              <a:rPr lang="en-US" altLang="ko-KR" sz="1400" i="1" dirty="0"/>
              <a:t>(</a:t>
            </a:r>
            <a:r>
              <a:rPr lang="ko-KR" altLang="en-US" sz="1400" i="1" dirty="0"/>
              <a:t>주</a:t>
            </a:r>
            <a:r>
              <a:rPr lang="en-US" altLang="ko-KR" sz="1400" i="1" dirty="0"/>
              <a:t>), S-OIL(</a:t>
            </a:r>
            <a:r>
              <a:rPr lang="ko-KR" altLang="en-US" sz="1400" i="1" dirty="0"/>
              <a:t>주</a:t>
            </a:r>
            <a:r>
              <a:rPr lang="en-US" altLang="ko-KR" sz="1400" i="1" dirty="0"/>
              <a:t>), </a:t>
            </a:r>
            <a:r>
              <a:rPr lang="ko-KR" altLang="en-US" sz="1400" i="1" dirty="0"/>
              <a:t>현대오일뱅크</a:t>
            </a:r>
            <a:r>
              <a:rPr lang="en-US" altLang="ko-KR" sz="1400" i="1" dirty="0"/>
              <a:t>(</a:t>
            </a:r>
            <a:r>
              <a:rPr lang="ko-KR" altLang="en-US" sz="1400" i="1" dirty="0"/>
              <a:t>주</a:t>
            </a:r>
            <a:r>
              <a:rPr lang="en-US" altLang="ko-KR" sz="1400" i="1" dirty="0"/>
              <a:t>) </a:t>
            </a:r>
            <a:r>
              <a:rPr lang="ko-KR" altLang="en-US" sz="1400" i="1" dirty="0"/>
              <a:t>및 대한석유협회와 한국해운조합 대표가 협약체결에 </a:t>
            </a:r>
            <a:r>
              <a:rPr lang="ko-KR" altLang="en-US" sz="1400" i="1" dirty="0" smtClean="0"/>
              <a:t>참여</a:t>
            </a:r>
            <a:endParaRPr lang="en-US" altLang="ko-KR" dirty="0" smtClean="0"/>
          </a:p>
        </p:txBody>
      </p:sp>
      <p:sp>
        <p:nvSpPr>
          <p:cNvPr id="8" name="타원 7"/>
          <p:cNvSpPr/>
          <p:nvPr/>
        </p:nvSpPr>
        <p:spPr>
          <a:xfrm>
            <a:off x="179512" y="3195725"/>
            <a:ext cx="144016" cy="144015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349406" y="4725144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b="1" dirty="0"/>
              <a:t>중국</a:t>
            </a:r>
            <a:r>
              <a:rPr lang="en-US" altLang="ko-KR" b="1" dirty="0" smtClean="0"/>
              <a:t>:</a:t>
            </a:r>
            <a:r>
              <a:rPr lang="ko-KR" altLang="en-US" b="1" dirty="0" smtClean="0"/>
              <a:t> 정부 </a:t>
            </a:r>
            <a:r>
              <a:rPr lang="ko-KR" altLang="en-US" b="1" dirty="0"/>
              <a:t>주도의 컨테이너 선사와 화주 간의 전략적 협력 협약체결을 통해 화물확보 및 해외시장 진출</a:t>
            </a:r>
            <a:endParaRPr lang="ko-KR" altLang="en-US" dirty="0"/>
          </a:p>
        </p:txBody>
      </p:sp>
      <p:sp>
        <p:nvSpPr>
          <p:cNvPr id="10" name="직사각형 9"/>
          <p:cNvSpPr/>
          <p:nvPr/>
        </p:nvSpPr>
        <p:spPr>
          <a:xfrm>
            <a:off x="395536" y="5459159"/>
            <a:ext cx="813690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dirty="0"/>
              <a:t>중국 국무원 산하의 국유자산감독관리위원회 주도로 주요 컨테이너선사는 화주기업과 전략적 </a:t>
            </a:r>
            <a:r>
              <a:rPr lang="ko-KR" altLang="en-US" dirty="0" smtClean="0"/>
              <a:t>협력 </a:t>
            </a:r>
            <a:r>
              <a:rPr lang="ko-KR" altLang="en-US" dirty="0"/>
              <a:t>협약을 </a:t>
            </a:r>
            <a:r>
              <a:rPr lang="ko-KR" altLang="en-US" dirty="0" smtClean="0"/>
              <a:t>체결하여 </a:t>
            </a:r>
            <a:r>
              <a:rPr lang="ko-KR" altLang="en-US" dirty="0"/>
              <a:t>해외시장에 동반진출</a:t>
            </a:r>
          </a:p>
          <a:p>
            <a:pPr fontAlgn="base"/>
            <a:r>
              <a:rPr lang="ko-KR" altLang="en-US" sz="1400" i="1" dirty="0" smtClean="0"/>
              <a:t>*중국원양해운</a:t>
            </a:r>
            <a:r>
              <a:rPr lang="en-US" altLang="ko-KR" sz="1400" i="1" dirty="0" smtClean="0"/>
              <a:t>+</a:t>
            </a:r>
            <a:r>
              <a:rPr lang="ko-KR" altLang="en-US" sz="1400" i="1" dirty="0" err="1" smtClean="0"/>
              <a:t>우쾅발전</a:t>
            </a:r>
            <a:r>
              <a:rPr lang="en-US" altLang="ko-KR" sz="1400" i="1" dirty="0" smtClean="0"/>
              <a:t>=</a:t>
            </a:r>
            <a:r>
              <a:rPr lang="ko-KR" altLang="en-US" sz="1400" i="1" dirty="0" smtClean="0"/>
              <a:t>러시아 </a:t>
            </a:r>
            <a:r>
              <a:rPr lang="en-US" altLang="ko-KR" sz="1400" i="1" dirty="0" err="1" smtClean="0"/>
              <a:t>Chervel</a:t>
            </a:r>
            <a:r>
              <a:rPr lang="en-US" altLang="ko-KR" sz="1400" i="1" dirty="0" smtClean="0"/>
              <a:t> </a:t>
            </a:r>
            <a:r>
              <a:rPr lang="ko-KR" altLang="en-US" sz="1400" i="1" dirty="0" err="1" smtClean="0"/>
              <a:t>제강소</a:t>
            </a:r>
            <a:r>
              <a:rPr lang="ko-KR" altLang="en-US" sz="1400" i="1" dirty="0" smtClean="0"/>
              <a:t> 진출</a:t>
            </a:r>
            <a:r>
              <a:rPr lang="en-US" altLang="ko-KR" sz="1400" i="1" dirty="0" smtClean="0"/>
              <a:t>, </a:t>
            </a:r>
            <a:r>
              <a:rPr lang="ko-KR" altLang="en-US" sz="1400" i="1" dirty="0" smtClean="0"/>
              <a:t>중국원양해운</a:t>
            </a:r>
            <a:r>
              <a:rPr lang="en-US" altLang="ko-KR" sz="1400" i="1" dirty="0" smtClean="0"/>
              <a:t>+</a:t>
            </a:r>
            <a:r>
              <a:rPr lang="ko-KR" altLang="en-US" sz="1400" i="1" dirty="0" err="1" smtClean="0"/>
              <a:t>칭다오</a:t>
            </a:r>
            <a:r>
              <a:rPr lang="ko-KR" altLang="en-US" sz="1400" i="1" dirty="0" smtClean="0"/>
              <a:t> 하이신 등</a:t>
            </a:r>
            <a:endParaRPr lang="en-US" altLang="ko-KR" dirty="0" smtClean="0"/>
          </a:p>
        </p:txBody>
      </p:sp>
      <p:sp>
        <p:nvSpPr>
          <p:cNvPr id="11" name="타원 10"/>
          <p:cNvSpPr/>
          <p:nvPr/>
        </p:nvSpPr>
        <p:spPr>
          <a:xfrm>
            <a:off x="179512" y="4856631"/>
            <a:ext cx="144016" cy="144015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3831058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-36512" y="0"/>
            <a:ext cx="9180512" cy="802758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32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</a:t>
            </a:r>
            <a:r>
              <a:rPr lang="en-US" altLang="ko-KR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화주의 선사 지원 사례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349406" y="1268760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b="1" dirty="0" smtClean="0"/>
              <a:t>일본</a:t>
            </a:r>
            <a:r>
              <a:rPr lang="en-US" altLang="ko-KR" b="1" dirty="0" smtClean="0"/>
              <a:t>: </a:t>
            </a:r>
            <a:r>
              <a:rPr lang="ko-KR" altLang="en-US" b="1" dirty="0" smtClean="0"/>
              <a:t>상사금융</a:t>
            </a:r>
            <a:endParaRPr lang="en-US" altLang="ko-KR" dirty="0"/>
          </a:p>
        </p:txBody>
      </p:sp>
      <p:sp>
        <p:nvSpPr>
          <p:cNvPr id="4" name="직사각형 3"/>
          <p:cNvSpPr/>
          <p:nvPr/>
        </p:nvSpPr>
        <p:spPr>
          <a:xfrm>
            <a:off x="395536" y="1722268"/>
            <a:ext cx="8136904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dirty="0"/>
              <a:t>일본상사는 직접적인 </a:t>
            </a:r>
            <a:r>
              <a:rPr lang="ko-KR" altLang="en-US" dirty="0" smtClean="0"/>
              <a:t>자금공여 및 화물 제공 지원</a:t>
            </a:r>
            <a:endParaRPr lang="en-US" altLang="ko-KR" dirty="0" smtClean="0"/>
          </a:p>
          <a:p>
            <a:pPr fontAlgn="base"/>
            <a:endParaRPr lang="en-US" altLang="ko-KR" dirty="0" smtClean="0"/>
          </a:p>
          <a:p>
            <a:pPr fontAlgn="base"/>
            <a:r>
              <a:rPr lang="en-US" altLang="ko-KR" dirty="0" smtClean="0"/>
              <a:t>’17</a:t>
            </a:r>
            <a:r>
              <a:rPr lang="ko-KR" altLang="en-US" dirty="0"/>
              <a:t>년 현재 </a:t>
            </a:r>
            <a:r>
              <a:rPr lang="ko-KR" altLang="en-US" dirty="0" err="1"/>
              <a:t>스미토모상사</a:t>
            </a:r>
            <a:r>
              <a:rPr lang="en-US" altLang="ko-KR" dirty="0"/>
              <a:t>, </a:t>
            </a:r>
            <a:r>
              <a:rPr lang="ko-KR" altLang="en-US" dirty="0" err="1"/>
              <a:t>미츠비시</a:t>
            </a:r>
            <a:r>
              <a:rPr lang="ko-KR" altLang="en-US" dirty="0"/>
              <a:t> 상사</a:t>
            </a:r>
            <a:r>
              <a:rPr lang="en-US" altLang="ko-KR" dirty="0"/>
              <a:t>, </a:t>
            </a:r>
            <a:r>
              <a:rPr lang="ko-KR" altLang="en-US" dirty="0" err="1"/>
              <a:t>미츠이</a:t>
            </a:r>
            <a:r>
              <a:rPr lang="ko-KR" altLang="en-US" dirty="0"/>
              <a:t> 상사 등 일본 주요 상사업체들이 선주에게 신조자금 일부를 직접 대출하는 방안을 검토 중에 있음</a:t>
            </a:r>
          </a:p>
          <a:p>
            <a:pPr fontAlgn="base"/>
            <a:r>
              <a:rPr lang="en-US" altLang="ko-KR" sz="1400" i="1" dirty="0" smtClean="0"/>
              <a:t>*</a:t>
            </a:r>
            <a:r>
              <a:rPr lang="ko-KR" altLang="en-US" sz="1400" i="1" dirty="0" smtClean="0"/>
              <a:t> 시중 은행보다 약 </a:t>
            </a:r>
            <a:r>
              <a:rPr lang="en-US" altLang="ko-KR" sz="1400" i="1" dirty="0" smtClean="0"/>
              <a:t>1% </a:t>
            </a:r>
            <a:r>
              <a:rPr lang="ko-KR" altLang="en-US" sz="1400" i="1" dirty="0" smtClean="0"/>
              <a:t>정도 높은 금리로 선박 조달 자금 대출</a:t>
            </a:r>
            <a:endParaRPr lang="ko-KR" altLang="en-US" sz="1400" i="1" dirty="0"/>
          </a:p>
        </p:txBody>
      </p:sp>
      <p:sp>
        <p:nvSpPr>
          <p:cNvPr id="5" name="타원 4"/>
          <p:cNvSpPr/>
          <p:nvPr/>
        </p:nvSpPr>
        <p:spPr>
          <a:xfrm>
            <a:off x="179512" y="1408358"/>
            <a:ext cx="144016" cy="144015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9221" name="_x227158424" descr="EMB00008b701ff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024907"/>
            <a:ext cx="5287963" cy="228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직사각형 14"/>
          <p:cNvSpPr/>
          <p:nvPr/>
        </p:nvSpPr>
        <p:spPr>
          <a:xfrm>
            <a:off x="2994313" y="3419708"/>
            <a:ext cx="30893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/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[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일본의 상사금융 프로세스</a:t>
            </a:r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]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78504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-36512" y="0"/>
            <a:ext cx="9180512" cy="802758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5. </a:t>
            </a:r>
            <a:r>
              <a:rPr lang="ko-KR" altLang="en-US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국가별 화물운송 지원제도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349406" y="1052736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b="1" dirty="0" smtClean="0"/>
              <a:t>각국은 수출입 화물의 해상운송시장에 대한 외국선사의 진입제한 및 국적선사 진흥을 위해  화물유보제도</a:t>
            </a:r>
            <a:r>
              <a:rPr lang="en-US" altLang="ko-KR" b="1" dirty="0" smtClean="0"/>
              <a:t>, </a:t>
            </a:r>
            <a:r>
              <a:rPr lang="ko-KR" altLang="en-US" b="1" dirty="0" err="1" smtClean="0"/>
              <a:t>화물우선적취권</a:t>
            </a:r>
            <a:r>
              <a:rPr lang="ko-KR" altLang="en-US" b="1" dirty="0" smtClean="0"/>
              <a:t> 등의 지원제도를 시행</a:t>
            </a:r>
            <a:endParaRPr lang="ko-KR" altLang="en-US" dirty="0"/>
          </a:p>
        </p:txBody>
      </p:sp>
      <p:sp>
        <p:nvSpPr>
          <p:cNvPr id="5" name="타원 4"/>
          <p:cNvSpPr/>
          <p:nvPr/>
        </p:nvSpPr>
        <p:spPr>
          <a:xfrm>
            <a:off x="179512" y="1192334"/>
            <a:ext cx="144016" cy="144015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02231450"/>
              </p:ext>
            </p:extLst>
          </p:nvPr>
        </p:nvGraphicFramePr>
        <p:xfrm>
          <a:off x="144016" y="2420889"/>
          <a:ext cx="8820472" cy="4185677"/>
        </p:xfrm>
        <a:graphic>
          <a:graphicData uri="http://schemas.openxmlformats.org/drawingml/2006/table">
            <a:tbl>
              <a:tblPr/>
              <a:tblGrid>
                <a:gridCol w="2205118"/>
                <a:gridCol w="2205118"/>
                <a:gridCol w="2205118"/>
                <a:gridCol w="2205118"/>
              </a:tblGrid>
              <a:tr h="37245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국가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D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화물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D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최소 유보비중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D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비고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(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출처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)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DEEF"/>
                    </a:solidFill>
                  </a:tcPr>
                </a:tc>
              </a:tr>
              <a:tr h="323213"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미국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정부 관련 농산물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75%</a:t>
                      </a:r>
                      <a:endParaRPr 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0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국토교통성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‘</a:t>
                      </a: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제외국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 해운산업 진흥정책 비교분석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’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, 2015. 11.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2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원유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(</a:t>
                      </a: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알레스카산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 등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100%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전후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232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석유제품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80%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232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석탄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75%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232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군수품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100%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23213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호주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원유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40%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232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철광석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20%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2321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브라질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정부관련화물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50%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2321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원유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100%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2321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멕시코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농산물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50%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7187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대만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rgbClr val="000000"/>
                          </a:solidFill>
                          <a:effectLst/>
                        </a:rPr>
                        <a:t>정부 및 공기업 수입화물</a:t>
                      </a:r>
                      <a:endParaRPr lang="ko-KR" altLang="en-US" sz="12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0" spc="0" dirty="0" smtClean="0">
                          <a:solidFill>
                            <a:srgbClr val="000000"/>
                          </a:solidFill>
                          <a:effectLst/>
                        </a:rPr>
                        <a:t>5,000</a:t>
                      </a:r>
                      <a:r>
                        <a:rPr lang="ko-KR" altLang="en-US" sz="1200" b="0" kern="0" spc="0" dirty="0" smtClean="0">
                          <a:solidFill>
                            <a:srgbClr val="000000"/>
                          </a:solidFill>
                          <a:effectLst/>
                        </a:rPr>
                        <a:t>톤 이상</a:t>
                      </a:r>
                      <a:r>
                        <a:rPr lang="en-US" altLang="ko-KR" sz="1200" b="0" kern="0" spc="0" dirty="0" smtClean="0">
                          <a:solidFill>
                            <a:srgbClr val="000000"/>
                          </a:solidFill>
                          <a:effectLst/>
                        </a:rPr>
                        <a:t>,</a:t>
                      </a:r>
                      <a:r>
                        <a:rPr lang="en-US" altLang="ko-KR" sz="1200" b="0" kern="0" spc="0" baseline="0" dirty="0" smtClean="0">
                          <a:solidFill>
                            <a:srgbClr val="000000"/>
                          </a:solidFill>
                          <a:effectLst/>
                        </a:rPr>
                        <a:t> </a:t>
                      </a:r>
                      <a:r>
                        <a:rPr lang="ko-KR" altLang="en-US" sz="1200" b="0" kern="0" spc="0" baseline="0" dirty="0" smtClean="0">
                          <a:solidFill>
                            <a:srgbClr val="000000"/>
                          </a:solidFill>
                          <a:effectLst/>
                        </a:rPr>
                        <a:t>수입금액 </a:t>
                      </a:r>
                      <a:r>
                        <a:rPr lang="en-US" altLang="ko-KR" sz="1200" b="0" kern="0" spc="0" baseline="0" dirty="0" smtClean="0">
                          <a:solidFill>
                            <a:srgbClr val="000000"/>
                          </a:solidFill>
                          <a:effectLst/>
                        </a:rPr>
                        <a:t>20</a:t>
                      </a:r>
                      <a:r>
                        <a:rPr lang="ko-KR" altLang="en-US" sz="1200" b="0" kern="0" spc="0" baseline="0" dirty="0" smtClean="0">
                          <a:solidFill>
                            <a:srgbClr val="000000"/>
                          </a:solidFill>
                          <a:effectLst/>
                        </a:rPr>
                        <a:t>만 달러 이상</a:t>
                      </a:r>
                      <a:r>
                        <a:rPr lang="en-US" altLang="ko-KR" sz="1200" b="0" kern="0" spc="0" baseline="0" dirty="0" smtClean="0">
                          <a:solidFill>
                            <a:srgbClr val="000000"/>
                          </a:solidFill>
                          <a:effectLst/>
                        </a:rPr>
                        <a:t>, </a:t>
                      </a:r>
                      <a:r>
                        <a:rPr lang="ko-KR" altLang="en-US" sz="1200" b="0" kern="0" spc="0" baseline="0" dirty="0" smtClean="0">
                          <a:solidFill>
                            <a:srgbClr val="000000"/>
                          </a:solidFill>
                          <a:effectLst/>
                        </a:rPr>
                        <a:t>계약 </a:t>
                      </a:r>
                      <a:r>
                        <a:rPr lang="en-US" altLang="ko-KR" sz="1200" b="0" kern="0" spc="0" baseline="0" dirty="0" smtClean="0">
                          <a:solidFill>
                            <a:srgbClr val="000000"/>
                          </a:solidFill>
                          <a:effectLst/>
                        </a:rPr>
                        <a:t>1</a:t>
                      </a:r>
                      <a:r>
                        <a:rPr lang="ko-KR" altLang="en-US" sz="1200" b="0" kern="0" spc="0" baseline="0" dirty="0" smtClean="0">
                          <a:solidFill>
                            <a:srgbClr val="000000"/>
                          </a:solidFill>
                          <a:effectLst/>
                        </a:rPr>
                        <a:t>년 이상 화물</a:t>
                      </a:r>
                      <a:endParaRPr lang="en-US" sz="12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2843808" y="1844824"/>
            <a:ext cx="3340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/>
            <a:r>
              <a:rPr lang="en-US" altLang="ko-KR" b="1" dirty="0"/>
              <a:t>[</a:t>
            </a:r>
            <a:r>
              <a:rPr lang="ko-KR" altLang="en-US" b="1" dirty="0"/>
              <a:t>화물운송 지원제도 해외사례</a:t>
            </a:r>
            <a:r>
              <a:rPr lang="en-US" altLang="ko-KR" b="1" dirty="0"/>
              <a:t>]</a:t>
            </a:r>
            <a:r>
              <a:rPr lang="ko-KR" altLang="en-US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31375953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평행 사변형 2"/>
          <p:cNvSpPr/>
          <p:nvPr/>
        </p:nvSpPr>
        <p:spPr>
          <a:xfrm>
            <a:off x="251520" y="1412776"/>
            <a:ext cx="7416824" cy="108012"/>
          </a:xfrm>
          <a:prstGeom prst="parallelogram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평행 사변형 3"/>
          <p:cNvSpPr/>
          <p:nvPr/>
        </p:nvSpPr>
        <p:spPr>
          <a:xfrm rot="10800000">
            <a:off x="251520" y="1565173"/>
            <a:ext cx="4752528" cy="108015"/>
          </a:xfrm>
          <a:prstGeom prst="parallelogram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539552" y="2996952"/>
            <a:ext cx="7992888" cy="1656184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r>
              <a:rPr lang="en-US" altLang="ko-KR" sz="3600" b="1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4. </a:t>
            </a:r>
            <a:r>
              <a:rPr lang="ko-KR" altLang="en-US" sz="3600" b="1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국내 </a:t>
            </a:r>
            <a:r>
              <a:rPr lang="ko-KR" altLang="en-US" sz="3600" b="1" dirty="0" err="1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선화주</a:t>
            </a:r>
            <a:r>
              <a:rPr lang="ko-KR" altLang="en-US" sz="3600" b="1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협력 강화 및 상생방안</a:t>
            </a:r>
            <a:endParaRPr lang="en-US" altLang="ko-KR" sz="3600" b="1" dirty="0" smtClean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742950" indent="-742950">
              <a:lnSpc>
                <a:spcPct val="200000"/>
              </a:lnSpc>
              <a:buAutoNum type="arabicParenR"/>
            </a:pPr>
            <a:r>
              <a:rPr lang="ko-KR" altLang="en-US" sz="2400" b="1" dirty="0" err="1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선화주</a:t>
            </a:r>
            <a:r>
              <a:rPr lang="ko-KR" altLang="en-US" sz="2400" b="1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협력을 위한 인센티브 방안</a:t>
            </a:r>
            <a:endParaRPr lang="en-US" altLang="ko-KR" sz="2400" b="1" dirty="0" smtClean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742950" indent="-742950">
              <a:lnSpc>
                <a:spcPct val="200000"/>
              </a:lnSpc>
              <a:buAutoNum type="arabicParenR"/>
            </a:pPr>
            <a:r>
              <a:rPr lang="ko-KR" altLang="en-US" sz="2400" b="1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운송 안정화와 서비스 지속을 위한 협력 방안</a:t>
            </a:r>
            <a:endParaRPr lang="en-US" altLang="ko-KR" sz="2400" b="1" dirty="0" smtClean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742950" indent="-742950">
              <a:lnSpc>
                <a:spcPct val="200000"/>
              </a:lnSpc>
              <a:buAutoNum type="arabicParenR"/>
            </a:pPr>
            <a:r>
              <a:rPr lang="ko-KR" altLang="en-US" sz="2400" b="1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협력을 위한 규범적 방안</a:t>
            </a:r>
            <a:endParaRPr lang="en-US" altLang="ko-KR" sz="2400" b="1" dirty="0" smtClean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742950" indent="-742950">
              <a:lnSpc>
                <a:spcPct val="200000"/>
              </a:lnSpc>
              <a:buAutoNum type="arabicParenR"/>
            </a:pPr>
            <a:r>
              <a:rPr lang="ko-KR" altLang="en-US" sz="2400" b="1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국적선사 </a:t>
            </a:r>
            <a:r>
              <a:rPr lang="ko-KR" altLang="en-US" sz="2400" b="1" dirty="0" err="1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이용율</a:t>
            </a:r>
            <a:r>
              <a:rPr lang="ko-KR" altLang="en-US" sz="2400" b="1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향상을 위한 </a:t>
            </a:r>
            <a:r>
              <a:rPr lang="ko-KR" altLang="en-US" sz="2400" b="1" dirty="0" err="1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선화주</a:t>
            </a:r>
            <a:r>
              <a:rPr lang="ko-KR" altLang="en-US" sz="2400" b="1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협력 방안</a:t>
            </a:r>
            <a:endParaRPr lang="en-US" altLang="ko-KR" sz="2400" b="1" dirty="0" smtClean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6680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-36512" y="0"/>
            <a:ext cx="9180512" cy="802758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32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en-US" altLang="ko-KR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3200" b="1" dirty="0" err="1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선화주</a:t>
            </a:r>
            <a:r>
              <a:rPr lang="ko-KR" altLang="en-US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협력을 위한 인센티브 방안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349406" y="1052736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국가 필수선대 제도의 확대</a:t>
            </a:r>
            <a:endParaRPr lang="en-US" altLang="ko-KR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395536" y="1484784"/>
            <a:ext cx="813690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1600" dirty="0" smtClean="0"/>
              <a:t>해외사례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국가별 화물운송 지원제도</a:t>
            </a:r>
            <a:r>
              <a:rPr lang="en-US" altLang="ko-KR" sz="1600" dirty="0" smtClean="0"/>
              <a:t>)</a:t>
            </a:r>
            <a:r>
              <a:rPr lang="ko-KR" altLang="en-US" sz="1600" dirty="0" smtClean="0"/>
              <a:t>에서 확인할 수 있듯이 전략물자 운송은 자국선사를 이용하도록 제도화 하고 있음</a:t>
            </a:r>
            <a:endParaRPr lang="en-US" altLang="ko-KR" sz="1600" dirty="0"/>
          </a:p>
          <a:p>
            <a:pPr fontAlgn="base"/>
            <a:endParaRPr lang="en-US" altLang="ko-KR" sz="1600" i="1" dirty="0" smtClean="0"/>
          </a:p>
          <a:p>
            <a:pPr fontAlgn="base"/>
            <a:r>
              <a:rPr lang="ko-KR" altLang="en-US" sz="1600" dirty="0" smtClean="0"/>
              <a:t>국내의 국가 필수선대 지원내용은 그 범위</a:t>
            </a:r>
            <a:r>
              <a:rPr lang="en-US" altLang="ko-KR" sz="1600" dirty="0" smtClean="0"/>
              <a:t>(88</a:t>
            </a:r>
            <a:r>
              <a:rPr lang="ko-KR" altLang="en-US" sz="1600" dirty="0" smtClean="0"/>
              <a:t>척</a:t>
            </a:r>
            <a:r>
              <a:rPr lang="en-US" altLang="ko-KR" sz="1600" dirty="0" smtClean="0"/>
              <a:t>)</a:t>
            </a:r>
            <a:r>
              <a:rPr lang="ko-KR" altLang="en-US" sz="1600" dirty="0" smtClean="0"/>
              <a:t>와 지원 내역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외국인과 인건비 차액보조</a:t>
            </a:r>
            <a:r>
              <a:rPr lang="en-US" altLang="ko-KR" sz="1600" dirty="0" smtClean="0"/>
              <a:t>)</a:t>
            </a:r>
            <a:r>
              <a:rPr lang="ko-KR" altLang="en-US" sz="1600" dirty="0" smtClean="0"/>
              <a:t>이 협소하여 확대할 필요가 있음 </a:t>
            </a:r>
            <a:r>
              <a:rPr lang="en-US" altLang="ko-KR" sz="1600" i="1" dirty="0" smtClean="0"/>
              <a:t>(</a:t>
            </a:r>
            <a:r>
              <a:rPr lang="ko-KR" altLang="en-US" sz="1600" i="1" dirty="0" smtClean="0"/>
              <a:t>‘</a:t>
            </a:r>
            <a:r>
              <a:rPr lang="en-US" altLang="ko-KR" sz="1600" i="1" dirty="0" smtClean="0"/>
              <a:t>16) 6,180</a:t>
            </a:r>
            <a:r>
              <a:rPr lang="ko-KR" altLang="en-US" sz="1600" i="1" dirty="0" err="1" smtClean="0"/>
              <a:t>백만원</a:t>
            </a:r>
            <a:r>
              <a:rPr lang="ko-KR" altLang="en-US" sz="1600" i="1" dirty="0" smtClean="0"/>
              <a:t> → </a:t>
            </a:r>
            <a:r>
              <a:rPr lang="en-US" altLang="ko-KR" sz="1600" i="1" dirty="0" smtClean="0"/>
              <a:t>(’17) 5,700</a:t>
            </a:r>
            <a:r>
              <a:rPr lang="ko-KR" altLang="en-US" sz="1600" i="1" dirty="0" err="1" smtClean="0"/>
              <a:t>백만원</a:t>
            </a:r>
            <a:endParaRPr lang="en-US" altLang="ko-KR" sz="1600" i="1" dirty="0" smtClean="0"/>
          </a:p>
          <a:p>
            <a:pPr fontAlgn="base"/>
            <a:endParaRPr lang="en-US" altLang="ko-KR" sz="1600" dirty="0" smtClean="0"/>
          </a:p>
          <a:p>
            <a:pPr fontAlgn="base"/>
            <a:r>
              <a:rPr lang="ko-KR" altLang="en-US" sz="1600" dirty="0" smtClean="0"/>
              <a:t>국가 필수선대 지원비를 </a:t>
            </a:r>
            <a:r>
              <a:rPr lang="ko-KR" altLang="en-US" sz="1600" dirty="0" err="1" smtClean="0"/>
              <a:t>운항비</a:t>
            </a:r>
            <a:r>
              <a:rPr lang="ko-KR" altLang="en-US" sz="1600" dirty="0" smtClean="0"/>
              <a:t> 보조로 확대하여 컨테이너 화주가 저렴하게 국적선사를 이용할 수 있도록 제도의 범위와 지원내역을 강화</a:t>
            </a:r>
            <a:endParaRPr lang="en-US" altLang="ko-KR" sz="1600" dirty="0"/>
          </a:p>
        </p:txBody>
      </p:sp>
      <p:sp>
        <p:nvSpPr>
          <p:cNvPr id="15" name="타원 14"/>
          <p:cNvSpPr/>
          <p:nvPr/>
        </p:nvSpPr>
        <p:spPr>
          <a:xfrm>
            <a:off x="179512" y="1170874"/>
            <a:ext cx="144016" cy="144015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368740" y="3970052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b="1" dirty="0" smtClean="0"/>
              <a:t>국적선사 이용 화주의 부대비용 지원</a:t>
            </a:r>
            <a:endParaRPr lang="ko-KR" altLang="en-US" dirty="0"/>
          </a:p>
        </p:txBody>
      </p:sp>
      <p:sp>
        <p:nvSpPr>
          <p:cNvPr id="17" name="직사각형 16"/>
          <p:cNvSpPr/>
          <p:nvPr/>
        </p:nvSpPr>
        <p:spPr>
          <a:xfrm>
            <a:off x="395536" y="4396621"/>
            <a:ext cx="8136904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1600" dirty="0" smtClean="0"/>
              <a:t>화주의 경우 외국적 선사와의 운임 차액에 대한 보상이 서비스 안정화뿐이라면 차별화를 느끼기 힘들기 때문에 비용 지원을 통한 유인 필요</a:t>
            </a:r>
            <a:endParaRPr lang="en-US" altLang="ko-KR" sz="1600" dirty="0" smtClean="0"/>
          </a:p>
          <a:p>
            <a:pPr fontAlgn="base"/>
            <a:endParaRPr lang="en-US" altLang="ko-KR" sz="1600" dirty="0"/>
          </a:p>
          <a:p>
            <a:pPr fontAlgn="base"/>
            <a:r>
              <a:rPr lang="ko-KR" altLang="en-US" sz="1600" dirty="0"/>
              <a:t>현재 정부가 화주에게 지원이 가능한 수출입 부대비용은 부두이용료 환급과 수수료 지원이 </a:t>
            </a:r>
            <a:r>
              <a:rPr lang="ko-KR" altLang="en-US" sz="1600" dirty="0" smtClean="0"/>
              <a:t>있음</a:t>
            </a:r>
            <a:endParaRPr lang="en-US" altLang="ko-KR" sz="1600" dirty="0" smtClean="0"/>
          </a:p>
          <a:p>
            <a:pPr marL="285750" indent="-285750" fontAlgn="base">
              <a:buFont typeface="Arial" pitchFamily="34" charset="0"/>
              <a:buChar char="•"/>
            </a:pPr>
            <a:r>
              <a:rPr lang="ko-KR" altLang="en-US" sz="1400" i="1" dirty="0" smtClean="0"/>
              <a:t>부두이용료는 </a:t>
            </a:r>
            <a:r>
              <a:rPr lang="ko-KR" altLang="en-US" sz="1400" i="1" dirty="0"/>
              <a:t>해양수산부의 규정을 개정함으로 지원이 </a:t>
            </a:r>
            <a:r>
              <a:rPr lang="ko-KR" altLang="en-US" sz="1400" i="1" dirty="0" smtClean="0"/>
              <a:t>가능</a:t>
            </a:r>
            <a:endParaRPr lang="en-US" altLang="ko-KR" sz="1400" i="1" dirty="0" smtClean="0"/>
          </a:p>
          <a:p>
            <a:pPr marL="285750" indent="-285750" fontAlgn="base">
              <a:buFont typeface="Arial" pitchFamily="34" charset="0"/>
              <a:buChar char="•"/>
            </a:pPr>
            <a:r>
              <a:rPr lang="ko-KR" altLang="en-US" sz="1400" i="1" dirty="0"/>
              <a:t>수출입 </a:t>
            </a:r>
            <a:r>
              <a:rPr lang="ko-KR" altLang="en-US" sz="1400" i="1" dirty="0" smtClean="0"/>
              <a:t>수수료는 </a:t>
            </a:r>
            <a:r>
              <a:rPr lang="ko-KR" altLang="en-US" sz="1400" i="1" dirty="0"/>
              <a:t>화물취급수수료</a:t>
            </a:r>
            <a:r>
              <a:rPr lang="en-US" altLang="ko-KR" sz="1400" i="1" dirty="0"/>
              <a:t>, </a:t>
            </a:r>
            <a:r>
              <a:rPr lang="ko-KR" altLang="en-US" sz="1400" i="1" dirty="0"/>
              <a:t>선사수수료</a:t>
            </a:r>
            <a:r>
              <a:rPr lang="en-US" altLang="ko-KR" sz="1400" i="1" dirty="0"/>
              <a:t>(B/L</a:t>
            </a:r>
            <a:r>
              <a:rPr lang="ko-KR" altLang="en-US" sz="1400" i="1" dirty="0"/>
              <a:t>발급</a:t>
            </a:r>
            <a:r>
              <a:rPr lang="en-US" altLang="ko-KR" sz="1400" i="1" dirty="0"/>
              <a:t>, SEAL Charge), </a:t>
            </a:r>
            <a:r>
              <a:rPr lang="ko-KR" altLang="en-US" sz="1400" i="1" dirty="0"/>
              <a:t>터미널 이용료</a:t>
            </a:r>
            <a:r>
              <a:rPr lang="en-US" altLang="ko-KR" sz="1400" i="1" dirty="0"/>
              <a:t>(Terminal Handling Charge), </a:t>
            </a:r>
            <a:r>
              <a:rPr lang="ko-KR" altLang="en-US" sz="1400" i="1" dirty="0" smtClean="0"/>
              <a:t>통관비용이 있으며 이는 비용 보조</a:t>
            </a:r>
            <a:endParaRPr lang="en-US" altLang="ko-KR" sz="1600" dirty="0" smtClean="0"/>
          </a:p>
        </p:txBody>
      </p:sp>
      <p:sp>
        <p:nvSpPr>
          <p:cNvPr id="18" name="타원 17"/>
          <p:cNvSpPr/>
          <p:nvPr/>
        </p:nvSpPr>
        <p:spPr>
          <a:xfrm>
            <a:off x="179512" y="4082711"/>
            <a:ext cx="144016" cy="144015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3567259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-36512" y="0"/>
            <a:ext cx="9180512" cy="802758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32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en-US" altLang="ko-KR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3200" b="1" dirty="0" err="1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선화주</a:t>
            </a:r>
            <a:r>
              <a:rPr lang="ko-KR" altLang="en-US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협력을 위한 인센티브 방안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349406" y="954594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한국해양선박의 투자 대상 확대</a:t>
            </a:r>
            <a:endParaRPr lang="en-US" altLang="ko-KR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395536" y="1386642"/>
            <a:ext cx="813690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600" dirty="0"/>
              <a:t>2017</a:t>
            </a:r>
            <a:r>
              <a:rPr lang="ko-KR" altLang="en-US" sz="1600" dirty="0"/>
              <a:t>년 </a:t>
            </a:r>
            <a:r>
              <a:rPr lang="en-US" altLang="ko-KR" sz="1600" dirty="0"/>
              <a:t>9</a:t>
            </a:r>
            <a:r>
              <a:rPr lang="ko-KR" altLang="en-US" sz="1600" dirty="0"/>
              <a:t>월 </a:t>
            </a:r>
            <a:r>
              <a:rPr lang="en-US" altLang="ko-KR" sz="1600" dirty="0"/>
              <a:t>8</a:t>
            </a:r>
            <a:r>
              <a:rPr lang="ko-KR" altLang="en-US" sz="1600" dirty="0"/>
              <a:t>일부터 </a:t>
            </a:r>
            <a:r>
              <a:rPr lang="ko-KR" altLang="en-US" sz="1600" dirty="0" err="1"/>
              <a:t>선박평형수처리설비</a:t>
            </a:r>
            <a:r>
              <a:rPr lang="en-US" altLang="ko-KR" sz="1600" dirty="0"/>
              <a:t>(Ballast Water Management System: BWMS) </a:t>
            </a:r>
            <a:r>
              <a:rPr lang="ko-KR" altLang="en-US" sz="1600" dirty="0"/>
              <a:t>의무부착</a:t>
            </a:r>
            <a:r>
              <a:rPr lang="en-US" altLang="ko-KR" sz="1600" dirty="0"/>
              <a:t>, </a:t>
            </a:r>
            <a:r>
              <a:rPr lang="ko-KR" altLang="en-US" sz="1600" dirty="0"/>
              <a:t>일본의 </a:t>
            </a:r>
            <a:r>
              <a:rPr lang="en-US" altLang="ko-KR" sz="1600" dirty="0"/>
              <a:t>30</a:t>
            </a:r>
            <a:r>
              <a:rPr lang="ko-KR" altLang="en-US" sz="1600" dirty="0"/>
              <a:t>년 </a:t>
            </a:r>
            <a:r>
              <a:rPr lang="ko-KR" altLang="en-US" sz="1600" dirty="0" err="1"/>
              <a:t>선령제한으로</a:t>
            </a:r>
            <a:r>
              <a:rPr lang="ko-KR" altLang="en-US" sz="1600" dirty="0"/>
              <a:t> 소형 선박</a:t>
            </a:r>
            <a:r>
              <a:rPr lang="en-US" altLang="ko-KR" sz="1600" dirty="0"/>
              <a:t>(500TEU </a:t>
            </a:r>
            <a:r>
              <a:rPr lang="ko-KR" altLang="en-US" sz="1600" dirty="0"/>
              <a:t>미만</a:t>
            </a:r>
            <a:r>
              <a:rPr lang="en-US" altLang="ko-KR" sz="1600" dirty="0"/>
              <a:t>)</a:t>
            </a:r>
            <a:r>
              <a:rPr lang="ko-KR" altLang="en-US" sz="1600" dirty="0"/>
              <a:t>의 운항이 어려워져 동 선박이 운항중인 노선이 폐쇄 위기에 있음</a:t>
            </a:r>
          </a:p>
          <a:p>
            <a:pPr fontAlgn="base"/>
            <a:endParaRPr lang="en-US" altLang="ko-KR" sz="1600" i="1" dirty="0" smtClean="0"/>
          </a:p>
          <a:p>
            <a:pPr fontAlgn="base"/>
            <a:r>
              <a:rPr lang="ko-KR" altLang="en-US" sz="1600" dirty="0"/>
              <a:t>한국선박해양</a:t>
            </a:r>
            <a:r>
              <a:rPr lang="en-US" altLang="ko-KR" sz="1600" dirty="0"/>
              <a:t>(</a:t>
            </a:r>
            <a:r>
              <a:rPr lang="ko-KR" altLang="en-US" sz="1600" dirty="0"/>
              <a:t>주</a:t>
            </a:r>
            <a:r>
              <a:rPr lang="en-US" altLang="ko-KR" sz="1600" dirty="0"/>
              <a:t>)</a:t>
            </a:r>
            <a:r>
              <a:rPr lang="ko-KR" altLang="en-US" sz="1600" dirty="0"/>
              <a:t>의 </a:t>
            </a:r>
            <a:r>
              <a:rPr lang="ko-KR" altLang="en-US" sz="1600" dirty="0" err="1"/>
              <a:t>인트라</a:t>
            </a:r>
            <a:r>
              <a:rPr lang="ko-KR" altLang="en-US" sz="1600" dirty="0"/>
              <a:t> 아시아 선사 지원 및 소형선박 지원</a:t>
            </a:r>
          </a:p>
          <a:p>
            <a:pPr fontAlgn="base"/>
            <a:r>
              <a:rPr lang="en-US" altLang="ko-KR" sz="1400" dirty="0" smtClean="0"/>
              <a:t> * </a:t>
            </a:r>
            <a:r>
              <a:rPr lang="ko-KR" altLang="en-US" sz="1400" dirty="0"/>
              <a:t>이는 </a:t>
            </a:r>
            <a:r>
              <a:rPr lang="ko-KR" altLang="en-US" sz="1400" dirty="0" err="1"/>
              <a:t>현대미포</a:t>
            </a:r>
            <a:r>
              <a:rPr lang="en-US" altLang="ko-KR" sz="1400" dirty="0"/>
              <a:t>, </a:t>
            </a:r>
            <a:r>
              <a:rPr lang="ko-KR" altLang="en-US" sz="1400" dirty="0"/>
              <a:t>성동</a:t>
            </a:r>
            <a:r>
              <a:rPr lang="en-US" altLang="ko-KR" sz="1400" dirty="0"/>
              <a:t>, </a:t>
            </a:r>
            <a:r>
              <a:rPr lang="ko-KR" altLang="en-US" sz="1400" dirty="0"/>
              <a:t>대선 조선과 같은 중소조선사와 상생을 위한 </a:t>
            </a:r>
            <a:r>
              <a:rPr lang="ko-KR" altLang="en-US" sz="1400" dirty="0" err="1"/>
              <a:t>방법이기도하기</a:t>
            </a:r>
            <a:r>
              <a:rPr lang="ko-KR" altLang="en-US" sz="1400" dirty="0"/>
              <a:t> 때문에 정부정책과 </a:t>
            </a:r>
            <a:r>
              <a:rPr lang="ko-KR" altLang="en-US" sz="1400" dirty="0" smtClean="0"/>
              <a:t>부합</a:t>
            </a:r>
            <a:endParaRPr lang="en-US" altLang="ko-KR" sz="1600" dirty="0"/>
          </a:p>
        </p:txBody>
      </p:sp>
      <p:sp>
        <p:nvSpPr>
          <p:cNvPr id="15" name="타원 14"/>
          <p:cNvSpPr/>
          <p:nvPr/>
        </p:nvSpPr>
        <p:spPr>
          <a:xfrm>
            <a:off x="179512" y="1090241"/>
            <a:ext cx="144016" cy="144015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368740" y="3826036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b="1" dirty="0" smtClean="0"/>
              <a:t>화주의 선박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선사</a:t>
            </a:r>
            <a:r>
              <a:rPr lang="en-US" altLang="ko-KR" b="1" dirty="0" smtClean="0"/>
              <a:t>) </a:t>
            </a:r>
            <a:r>
              <a:rPr lang="ko-KR" altLang="en-US" b="1" dirty="0" smtClean="0"/>
              <a:t>투자 활성화를 위한 세제 혜택 마련</a:t>
            </a:r>
            <a:endParaRPr lang="ko-KR" altLang="en-US" dirty="0"/>
          </a:p>
        </p:txBody>
      </p:sp>
      <p:sp>
        <p:nvSpPr>
          <p:cNvPr id="17" name="직사각형 16"/>
          <p:cNvSpPr/>
          <p:nvPr/>
        </p:nvSpPr>
        <p:spPr>
          <a:xfrm>
            <a:off x="395536" y="4252605"/>
            <a:ext cx="813690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1600" dirty="0" smtClean="0"/>
              <a:t>화주의 선사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선박</a:t>
            </a:r>
            <a:r>
              <a:rPr lang="en-US" altLang="ko-KR" sz="1600" dirty="0" smtClean="0"/>
              <a:t>) </a:t>
            </a:r>
            <a:r>
              <a:rPr lang="ko-KR" altLang="en-US" sz="1600" dirty="0" smtClean="0"/>
              <a:t>지분참여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후술</a:t>
            </a:r>
            <a:r>
              <a:rPr lang="en-US" altLang="ko-KR" sz="1600" dirty="0" smtClean="0"/>
              <a:t>)</a:t>
            </a:r>
            <a:r>
              <a:rPr lang="ko-KR" altLang="en-US" sz="1600" dirty="0" smtClean="0"/>
              <a:t>를 유인하기 위해서는 강력한 세제 혜택이 필수적임</a:t>
            </a:r>
            <a:endParaRPr lang="en-US" altLang="ko-KR" sz="1600" dirty="0"/>
          </a:p>
          <a:p>
            <a:pPr fontAlgn="base"/>
            <a:r>
              <a:rPr lang="en-US" altLang="ko-KR" sz="1400" i="1" dirty="0" smtClean="0"/>
              <a:t>*</a:t>
            </a:r>
            <a:r>
              <a:rPr lang="ko-KR" altLang="en-US" sz="1400" i="1" dirty="0" smtClean="0"/>
              <a:t>화주의 선박펀드 </a:t>
            </a:r>
            <a:r>
              <a:rPr lang="ko-KR" altLang="en-US" sz="1400" i="1" dirty="0"/>
              <a:t>및 선사 주식의 배당이익에 대한 </a:t>
            </a:r>
            <a:r>
              <a:rPr lang="ko-KR" altLang="en-US" sz="1400" i="1" dirty="0" smtClean="0"/>
              <a:t>공제</a:t>
            </a:r>
            <a:r>
              <a:rPr lang="en-US" altLang="ko-KR" sz="1400" i="1" dirty="0" smtClean="0"/>
              <a:t>, </a:t>
            </a:r>
            <a:r>
              <a:rPr lang="ko-KR" altLang="en-US" sz="1400" i="1" dirty="0" smtClean="0"/>
              <a:t>화주 투자 선박의 고속 </a:t>
            </a:r>
            <a:r>
              <a:rPr lang="ko-KR" altLang="en-US" sz="1400" i="1" dirty="0" err="1" smtClean="0"/>
              <a:t>상각</a:t>
            </a:r>
            <a:endParaRPr lang="ko-KR" altLang="en-US" sz="1400" i="1" dirty="0"/>
          </a:p>
        </p:txBody>
      </p:sp>
      <p:sp>
        <p:nvSpPr>
          <p:cNvPr id="18" name="타원 17"/>
          <p:cNvSpPr/>
          <p:nvPr/>
        </p:nvSpPr>
        <p:spPr>
          <a:xfrm>
            <a:off x="179512" y="3938695"/>
            <a:ext cx="144016" cy="144015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144016" y="3212976"/>
            <a:ext cx="2627784" cy="461665"/>
          </a:xfrm>
          <a:prstGeom prst="rect">
            <a:avLst/>
          </a:prstGeom>
          <a:solidFill>
            <a:schemeClr val="tx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</a:rPr>
              <a:t>중장기</a:t>
            </a:r>
            <a:r>
              <a:rPr lang="ko-KR" alt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정책</a:t>
            </a:r>
            <a:endParaRPr lang="ko-KR" altLang="en-U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68740" y="5040721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우수 선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․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화주 인증제도 마련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95536" y="5445224"/>
            <a:ext cx="81369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1600" dirty="0"/>
              <a:t>우수 선</a:t>
            </a:r>
            <a:r>
              <a:rPr lang="en-US" altLang="ko-KR" sz="1600" dirty="0"/>
              <a:t>․</a:t>
            </a:r>
            <a:r>
              <a:rPr lang="ko-KR" altLang="en-US" sz="1600" dirty="0"/>
              <a:t>화주에게 좋은 </a:t>
            </a:r>
            <a:r>
              <a:rPr lang="en-US" altLang="ko-KR" sz="1600" dirty="0"/>
              <a:t>Reputation</a:t>
            </a:r>
            <a:r>
              <a:rPr lang="ko-KR" altLang="en-US" sz="1600" dirty="0"/>
              <a:t>을 부여하여 지속적인 협력의 </a:t>
            </a:r>
            <a:r>
              <a:rPr lang="ko-KR" altLang="en-US" sz="1600" dirty="0" err="1"/>
              <a:t>선순환</a:t>
            </a:r>
            <a:r>
              <a:rPr lang="ko-KR" altLang="en-US" sz="1600" dirty="0"/>
              <a:t> 고리를 만들기 위한 장치가 </a:t>
            </a:r>
            <a:r>
              <a:rPr lang="ko-KR" altLang="en-US" sz="1600" dirty="0" smtClean="0"/>
              <a:t>필요</a:t>
            </a:r>
            <a:endParaRPr lang="en-US" altLang="ko-KR" sz="1600" dirty="0" smtClean="0"/>
          </a:p>
          <a:p>
            <a:pPr fontAlgn="base"/>
            <a:endParaRPr lang="en-US" altLang="ko-KR" sz="1600" dirty="0"/>
          </a:p>
          <a:p>
            <a:pPr fontAlgn="base"/>
            <a:r>
              <a:rPr lang="ko-KR" altLang="en-US" sz="1600" dirty="0" smtClean="0"/>
              <a:t>통관 및 조사에 대한 혜택을 제공하는 관세청의 </a:t>
            </a:r>
            <a:r>
              <a:rPr lang="en-US" altLang="ko-KR" sz="1600" dirty="0" smtClean="0"/>
              <a:t>AEO(Authorized Economic Operator)</a:t>
            </a:r>
            <a:r>
              <a:rPr lang="ko-KR" altLang="en-US" sz="1600" dirty="0" smtClean="0"/>
              <a:t>처럼 해운만의 차별적이고 장기적인 혜택 마련</a:t>
            </a:r>
            <a:endParaRPr lang="ko-KR" altLang="en-US" sz="1600" dirty="0"/>
          </a:p>
        </p:txBody>
      </p:sp>
      <p:sp>
        <p:nvSpPr>
          <p:cNvPr id="19" name="타원 18"/>
          <p:cNvSpPr/>
          <p:nvPr/>
        </p:nvSpPr>
        <p:spPr>
          <a:xfrm>
            <a:off x="179512" y="5153380"/>
            <a:ext cx="144016" cy="144015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9681522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-36512" y="0"/>
            <a:ext cx="9180512" cy="802758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32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en-US" altLang="ko-KR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운송 안정화와 서비스 지속을 위한 협력 방안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349406" y="954594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신규 노선 확대 및 적자 노선 유지 방안</a:t>
            </a:r>
            <a:endParaRPr lang="en-US" altLang="ko-KR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395536" y="1386642"/>
            <a:ext cx="8136904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1600" dirty="0"/>
              <a:t>적자 노선 폐지 및 신규 노선 미개발은 화주에게 영업 환경을 악화를 의미</a:t>
            </a:r>
          </a:p>
          <a:p>
            <a:pPr fontAlgn="base"/>
            <a:r>
              <a:rPr lang="en-US" altLang="ko-KR" sz="1400" i="1" dirty="0" smtClean="0"/>
              <a:t>*</a:t>
            </a:r>
            <a:r>
              <a:rPr lang="ko-KR" altLang="en-US" sz="1400" i="1" dirty="0" smtClean="0"/>
              <a:t>신규 </a:t>
            </a:r>
            <a:r>
              <a:rPr lang="ko-KR" altLang="en-US" sz="1400" i="1" dirty="0"/>
              <a:t>노선 및 적자 노선은 흑자를 내기 위해 신규 노선 </a:t>
            </a:r>
            <a:r>
              <a:rPr lang="ko-KR" altLang="en-US" sz="1400" i="1" dirty="0" err="1"/>
              <a:t>취항지</a:t>
            </a:r>
            <a:r>
              <a:rPr lang="ko-KR" altLang="en-US" sz="1400" i="1" dirty="0"/>
              <a:t> 주변의 경제성장</a:t>
            </a:r>
            <a:r>
              <a:rPr lang="en-US" altLang="ko-KR" sz="1400" i="1" dirty="0"/>
              <a:t>, </a:t>
            </a:r>
            <a:r>
              <a:rPr lang="ko-KR" altLang="en-US" sz="1400" i="1" dirty="0"/>
              <a:t>해운시황개선</a:t>
            </a:r>
            <a:r>
              <a:rPr lang="en-US" altLang="ko-KR" sz="1400" i="1" dirty="0"/>
              <a:t>, </a:t>
            </a:r>
            <a:r>
              <a:rPr lang="ko-KR" altLang="en-US" sz="1400" i="1" dirty="0"/>
              <a:t>선박의 </a:t>
            </a:r>
            <a:r>
              <a:rPr lang="ko-KR" altLang="en-US" sz="1400" i="1" dirty="0" err="1"/>
              <a:t>상각</a:t>
            </a:r>
            <a:r>
              <a:rPr lang="ko-KR" altLang="en-US" sz="1400" i="1" dirty="0"/>
              <a:t> 완료시기 까지 장기적인 투자가 </a:t>
            </a:r>
            <a:r>
              <a:rPr lang="ko-KR" altLang="en-US" sz="1400" i="1" dirty="0" smtClean="0"/>
              <a:t>필요</a:t>
            </a:r>
            <a:endParaRPr lang="en-US" altLang="ko-KR" sz="1400" i="1" dirty="0" smtClean="0"/>
          </a:p>
          <a:p>
            <a:pPr fontAlgn="base"/>
            <a:endParaRPr lang="en-US" altLang="ko-KR" sz="1400" i="1" dirty="0"/>
          </a:p>
          <a:p>
            <a:pPr fontAlgn="base"/>
            <a:r>
              <a:rPr lang="ko-KR" altLang="en-US" sz="1600" dirty="0"/>
              <a:t>정부는 일본의 사례와 같이 운임 보조를 통해 필수 항로를 유지할 수 있도록 지원</a:t>
            </a:r>
          </a:p>
          <a:p>
            <a:pPr fontAlgn="base"/>
            <a:r>
              <a:rPr lang="en-US" altLang="ko-KR" sz="1400" i="1" dirty="0" smtClean="0"/>
              <a:t>*</a:t>
            </a:r>
            <a:r>
              <a:rPr lang="ko-KR" altLang="en-US" sz="1400" i="1" dirty="0" smtClean="0"/>
              <a:t>신규 및 적자 노선을 </a:t>
            </a:r>
            <a:r>
              <a:rPr lang="en-US" altLang="ko-KR" sz="1400" i="1" dirty="0" smtClean="0"/>
              <a:t>JVC</a:t>
            </a:r>
            <a:r>
              <a:rPr lang="ko-KR" altLang="en-US" sz="1400" i="1" dirty="0" smtClean="0"/>
              <a:t>로 분리하여 정부 및 화주의 지속적인 출자를 통해 노선을 유지하고 흑자시기에 투자자금을 회수하는 지원모델도 고려 </a:t>
            </a:r>
            <a:endParaRPr lang="ko-KR" altLang="en-US" sz="1400" i="1" dirty="0"/>
          </a:p>
        </p:txBody>
      </p:sp>
      <p:sp>
        <p:nvSpPr>
          <p:cNvPr id="15" name="타원 14"/>
          <p:cNvSpPr/>
          <p:nvPr/>
        </p:nvSpPr>
        <p:spPr>
          <a:xfrm>
            <a:off x="179512" y="1090241"/>
            <a:ext cx="144016" cy="144015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368740" y="3826036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b="1" dirty="0" smtClean="0"/>
              <a:t>해운관련 기금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보험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추심 서비스 마련</a:t>
            </a:r>
            <a:endParaRPr lang="ko-KR" altLang="en-US" dirty="0"/>
          </a:p>
        </p:txBody>
      </p:sp>
      <p:sp>
        <p:nvSpPr>
          <p:cNvPr id="17" name="직사각형 16"/>
          <p:cNvSpPr/>
          <p:nvPr/>
        </p:nvSpPr>
        <p:spPr>
          <a:xfrm>
            <a:off x="395536" y="4252605"/>
            <a:ext cx="81369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1600" dirty="0" err="1"/>
              <a:t>한진해운</a:t>
            </a:r>
            <a:r>
              <a:rPr lang="ko-KR" altLang="en-US" sz="1600" dirty="0"/>
              <a:t> 파산으로 해운에 의한 위험이 실현되어 이에 대한 관리와 추락한 한국 선</a:t>
            </a:r>
            <a:r>
              <a:rPr lang="en-US" altLang="ko-KR" sz="1600" dirty="0"/>
              <a:t>․</a:t>
            </a:r>
            <a:r>
              <a:rPr lang="ko-KR" altLang="en-US" sz="1600" dirty="0"/>
              <a:t>화주의 신뢰를 회복하기 위한 보증보험 또는 위험관리 기금이 </a:t>
            </a:r>
            <a:r>
              <a:rPr lang="ko-KR" altLang="en-US" sz="1600" dirty="0" smtClean="0"/>
              <a:t>필요</a:t>
            </a:r>
            <a:endParaRPr lang="en-US" altLang="ko-KR" sz="1600" dirty="0" smtClean="0"/>
          </a:p>
          <a:p>
            <a:pPr fontAlgn="base"/>
            <a:endParaRPr lang="en-US" altLang="ko-KR" sz="1600" dirty="0"/>
          </a:p>
          <a:p>
            <a:pPr fontAlgn="base"/>
            <a:r>
              <a:rPr lang="en-US" altLang="ko-KR" sz="1600" b="1" dirty="0"/>
              <a:t>(</a:t>
            </a:r>
            <a:r>
              <a:rPr lang="ko-KR" altLang="en-US" sz="1600" b="1" dirty="0"/>
              <a:t>화주 대상</a:t>
            </a:r>
            <a:r>
              <a:rPr lang="en-US" altLang="ko-KR" sz="1600" b="1" dirty="0"/>
              <a:t>) </a:t>
            </a:r>
            <a:r>
              <a:rPr lang="ko-KR" altLang="en-US" sz="1600" dirty="0"/>
              <a:t>선박의 </a:t>
            </a:r>
            <a:r>
              <a:rPr lang="ko-KR" altLang="en-US" sz="1600" dirty="0" err="1"/>
              <a:t>미도착으로</a:t>
            </a:r>
            <a:r>
              <a:rPr lang="ko-KR" altLang="en-US" sz="1600" dirty="0"/>
              <a:t> 무역계약의 영향을 주는 경우 손해를 배상하는 가칭 </a:t>
            </a:r>
            <a:r>
              <a:rPr lang="ko-KR" altLang="en-US" sz="1600" dirty="0" err="1"/>
              <a:t>정시성</a:t>
            </a:r>
            <a:r>
              <a:rPr lang="ko-KR" altLang="en-US" sz="1600" dirty="0"/>
              <a:t> 보증보험 개발</a:t>
            </a:r>
          </a:p>
          <a:p>
            <a:pPr fontAlgn="base"/>
            <a:endParaRPr lang="en-US" altLang="ko-KR" sz="1600" dirty="0" smtClean="0"/>
          </a:p>
          <a:p>
            <a:pPr fontAlgn="base"/>
            <a:r>
              <a:rPr lang="en-US" altLang="ko-KR" sz="1600" b="1" dirty="0"/>
              <a:t>(</a:t>
            </a:r>
            <a:r>
              <a:rPr lang="en-US" altLang="ko-KR" sz="1600" b="1" dirty="0" err="1"/>
              <a:t>하역</a:t>
            </a:r>
            <a:r>
              <a:rPr lang="en-US" altLang="ko-KR" sz="1600" b="1" dirty="0"/>
              <a:t> </a:t>
            </a:r>
            <a:r>
              <a:rPr lang="en-US" altLang="ko-KR" sz="1600" b="1" dirty="0" err="1"/>
              <a:t>대상</a:t>
            </a:r>
            <a:r>
              <a:rPr lang="en-US" altLang="ko-KR" sz="1600" b="1" dirty="0"/>
              <a:t>) </a:t>
            </a:r>
            <a:r>
              <a:rPr lang="en-US" altLang="ko-KR" sz="1600" dirty="0" err="1"/>
              <a:t>하역료</a:t>
            </a:r>
            <a:r>
              <a:rPr lang="en-US" altLang="ko-KR" sz="1600" dirty="0"/>
              <a:t> </a:t>
            </a:r>
            <a:r>
              <a:rPr lang="en-US" altLang="ko-KR" sz="1600" dirty="0" err="1"/>
              <a:t>추심</a:t>
            </a:r>
            <a:r>
              <a:rPr lang="en-US" altLang="ko-KR" sz="1600" dirty="0"/>
              <a:t> </a:t>
            </a:r>
            <a:r>
              <a:rPr lang="en-US" altLang="ko-KR" sz="1600" dirty="0" err="1"/>
              <a:t>서비스</a:t>
            </a:r>
            <a:r>
              <a:rPr lang="en-US" altLang="ko-KR" sz="1600" dirty="0"/>
              <a:t> 및 </a:t>
            </a:r>
            <a:r>
              <a:rPr lang="en-US" altLang="ko-KR" sz="1600" dirty="0" err="1"/>
              <a:t>보증보험</a:t>
            </a:r>
            <a:r>
              <a:rPr lang="en-US" altLang="ko-KR" sz="1600" dirty="0"/>
              <a:t> </a:t>
            </a:r>
            <a:r>
              <a:rPr lang="en-US" altLang="ko-KR" sz="1600" dirty="0" err="1"/>
              <a:t>개발</a:t>
            </a:r>
            <a:endParaRPr lang="en-US" altLang="ko-KR" sz="1600" dirty="0"/>
          </a:p>
          <a:p>
            <a:pPr fontAlgn="base"/>
            <a:r>
              <a:rPr lang="en-US" altLang="ko-KR" sz="1400" i="1" dirty="0" smtClean="0"/>
              <a:t>*</a:t>
            </a:r>
            <a:r>
              <a:rPr lang="ko-KR" altLang="en-US" sz="1400" i="1" dirty="0" smtClean="0"/>
              <a:t>하역이 완료되면 매출채권을 수출입 은행이 매입하되 </a:t>
            </a:r>
            <a:r>
              <a:rPr lang="ko-KR" altLang="en-US" sz="1400" i="1" dirty="0" err="1" smtClean="0"/>
              <a:t>소구권을</a:t>
            </a:r>
            <a:r>
              <a:rPr lang="ko-KR" altLang="en-US" sz="1400" i="1" dirty="0" smtClean="0"/>
              <a:t> 갖는 추심서비스와 </a:t>
            </a:r>
            <a:r>
              <a:rPr lang="ko-KR" altLang="en-US" sz="1400" i="1" dirty="0" err="1" smtClean="0"/>
              <a:t>하역료</a:t>
            </a:r>
            <a:r>
              <a:rPr lang="ko-KR" altLang="en-US" sz="1400" i="1" dirty="0" smtClean="0"/>
              <a:t> 매출 채권의 지급보증을 하는 상품 개발</a:t>
            </a:r>
            <a:endParaRPr lang="ko-KR" altLang="en-US" sz="1600" i="1" dirty="0"/>
          </a:p>
        </p:txBody>
      </p:sp>
      <p:sp>
        <p:nvSpPr>
          <p:cNvPr id="18" name="타원 17"/>
          <p:cNvSpPr/>
          <p:nvPr/>
        </p:nvSpPr>
        <p:spPr>
          <a:xfrm>
            <a:off x="179512" y="3938695"/>
            <a:ext cx="144016" cy="144015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144016" y="3212976"/>
            <a:ext cx="2627784" cy="461665"/>
          </a:xfrm>
          <a:prstGeom prst="rect">
            <a:avLst/>
          </a:prstGeom>
          <a:solidFill>
            <a:schemeClr val="tx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</a:rPr>
              <a:t>중장기</a:t>
            </a:r>
            <a:r>
              <a:rPr lang="ko-KR" alt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정책</a:t>
            </a:r>
            <a:endParaRPr lang="ko-KR" altLang="en-U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1475797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-36512" y="0"/>
            <a:ext cx="9180512" cy="802758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32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en-US" altLang="ko-KR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운송 안정화와 서비스 지속을 위한 협력 방안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7409" name="_x227462840" descr="EMB00008b70209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2348880"/>
            <a:ext cx="7678530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직사각형 18"/>
          <p:cNvSpPr/>
          <p:nvPr/>
        </p:nvSpPr>
        <p:spPr>
          <a:xfrm>
            <a:off x="2239649" y="1340768"/>
            <a:ext cx="46281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/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[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해운 서비스 관련 보험 및 추심 상품 적요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]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34389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/>
          <p:cNvSpPr/>
          <p:nvPr/>
        </p:nvSpPr>
        <p:spPr>
          <a:xfrm>
            <a:off x="349406" y="954594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정부의 해운산업발전위원회를 통한 실효적 상생 방안 지속</a:t>
            </a:r>
            <a:endParaRPr lang="en-US" altLang="ko-KR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395536" y="1386642"/>
            <a:ext cx="8136904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1600" dirty="0"/>
              <a:t>해운산업은 이해관계가 복잡하고 시황산업으로 호</a:t>
            </a:r>
            <a:r>
              <a:rPr lang="en-US" altLang="ko-KR" sz="1600" dirty="0"/>
              <a:t>․</a:t>
            </a:r>
            <a:r>
              <a:rPr lang="ko-KR" altLang="en-US" sz="1600" dirty="0"/>
              <a:t>불황에 따른 이해관계자간 </a:t>
            </a:r>
            <a:r>
              <a:rPr lang="en-US" altLang="ko-KR" sz="1600" dirty="0"/>
              <a:t>Trade-off</a:t>
            </a:r>
            <a:r>
              <a:rPr lang="ko-KR" altLang="en-US" sz="1600" dirty="0"/>
              <a:t>가 발생하여 이를 조정해 줄 상시 기관의 필요성이 꾸준히 제기</a:t>
            </a:r>
          </a:p>
          <a:p>
            <a:pPr fontAlgn="base"/>
            <a:endParaRPr lang="en-US" altLang="ko-KR" sz="1400" i="1" dirty="0"/>
          </a:p>
          <a:p>
            <a:pPr fontAlgn="base"/>
            <a:r>
              <a:rPr lang="ko-KR" altLang="en-US" sz="1600" dirty="0"/>
              <a:t>해운산업 경쟁력 강화방안에 제시된 해운산업발전위원회에 해운질서의 모니터링 의무와 인센티브 및 페널티 권한을 부여하여 공신력을 확보할 필요가 </a:t>
            </a:r>
            <a:r>
              <a:rPr lang="ko-KR" altLang="en-US" sz="1600" dirty="0" smtClean="0"/>
              <a:t>있음</a:t>
            </a:r>
            <a:endParaRPr lang="en-US" altLang="ko-KR" sz="1600" dirty="0" smtClean="0"/>
          </a:p>
          <a:p>
            <a:pPr fontAlgn="base"/>
            <a:r>
              <a:rPr lang="en-US" altLang="ko-KR" sz="1400" i="1" dirty="0" smtClean="0"/>
              <a:t>*</a:t>
            </a:r>
            <a:r>
              <a:rPr lang="ko-KR" altLang="en-US" sz="1400" i="1" dirty="0" smtClean="0"/>
              <a:t>공표운임 </a:t>
            </a:r>
            <a:r>
              <a:rPr lang="ko-KR" altLang="en-US" sz="1400" i="1" dirty="0" err="1"/>
              <a:t>미준수</a:t>
            </a:r>
            <a:r>
              <a:rPr lang="en-US" altLang="ko-KR" sz="1400" i="1" dirty="0"/>
              <a:t>(</a:t>
            </a:r>
            <a:r>
              <a:rPr lang="ko-KR" altLang="en-US" sz="1400" i="1" dirty="0"/>
              <a:t>덤핑</a:t>
            </a:r>
            <a:r>
              <a:rPr lang="en-US" altLang="ko-KR" sz="1400" i="1" dirty="0"/>
              <a:t>), </a:t>
            </a:r>
            <a:r>
              <a:rPr lang="ko-KR" altLang="en-US" sz="1400" i="1" dirty="0"/>
              <a:t>운임담합에 따른 일방적인 </a:t>
            </a:r>
            <a:r>
              <a:rPr lang="en-US" altLang="ko-KR" sz="1400" i="1" dirty="0"/>
              <a:t>GRI, </a:t>
            </a:r>
            <a:r>
              <a:rPr lang="ko-KR" altLang="en-US" sz="1400" i="1" dirty="0"/>
              <a:t>대기업 물류자회사의 불공정 행위 등 해운시장 질서 교란 행위 모니터 및 상벌 심의</a:t>
            </a:r>
          </a:p>
          <a:p>
            <a:pPr fontAlgn="base"/>
            <a:endParaRPr lang="ko-KR" altLang="en-US" sz="1600" dirty="0"/>
          </a:p>
        </p:txBody>
      </p:sp>
      <p:sp>
        <p:nvSpPr>
          <p:cNvPr id="15" name="타원 14"/>
          <p:cNvSpPr/>
          <p:nvPr/>
        </p:nvSpPr>
        <p:spPr>
          <a:xfrm>
            <a:off x="179512" y="1090241"/>
            <a:ext cx="144016" cy="144015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368740" y="3826036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b="1" dirty="0" err="1" smtClean="0"/>
              <a:t>선화주</a:t>
            </a:r>
            <a:r>
              <a:rPr lang="ko-KR" altLang="en-US" b="1" dirty="0" smtClean="0"/>
              <a:t> 상생을 위한 운임 가이드라인 마련</a:t>
            </a:r>
            <a:endParaRPr lang="ko-KR" altLang="en-US" dirty="0"/>
          </a:p>
        </p:txBody>
      </p:sp>
      <p:sp>
        <p:nvSpPr>
          <p:cNvPr id="17" name="직사각형 16"/>
          <p:cNvSpPr/>
          <p:nvPr/>
        </p:nvSpPr>
        <p:spPr>
          <a:xfrm>
            <a:off x="395536" y="4252605"/>
            <a:ext cx="813690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1600" dirty="0"/>
              <a:t>지나친 </a:t>
            </a:r>
            <a:r>
              <a:rPr lang="ko-KR" altLang="en-US" sz="1600" dirty="0" err="1"/>
              <a:t>저운임</a:t>
            </a:r>
            <a:r>
              <a:rPr lang="en-US" altLang="ko-KR" sz="1600" dirty="0"/>
              <a:t>(</a:t>
            </a:r>
            <a:r>
              <a:rPr lang="ko-KR" altLang="en-US" sz="1600" dirty="0"/>
              <a:t>덤핑</a:t>
            </a:r>
            <a:r>
              <a:rPr lang="en-US" altLang="ko-KR" sz="1600" dirty="0"/>
              <a:t>)</a:t>
            </a:r>
            <a:r>
              <a:rPr lang="ko-KR" altLang="en-US" sz="1600" dirty="0"/>
              <a:t>과 호황기의 높은 인상률</a:t>
            </a:r>
            <a:r>
              <a:rPr lang="en-US" altLang="ko-KR" sz="1600" dirty="0"/>
              <a:t>(</a:t>
            </a:r>
            <a:r>
              <a:rPr lang="ko-KR" altLang="en-US" sz="1600" dirty="0"/>
              <a:t>담합</a:t>
            </a:r>
            <a:r>
              <a:rPr lang="en-US" altLang="ko-KR" sz="1600" dirty="0"/>
              <a:t>)</a:t>
            </a:r>
            <a:r>
              <a:rPr lang="ko-KR" altLang="en-US" sz="1600" dirty="0"/>
              <a:t>은 서비스 품질을 보장할 수 없고 불공정 운임이 </a:t>
            </a:r>
            <a:r>
              <a:rPr lang="ko-KR" altLang="en-US" sz="1600" dirty="0" err="1"/>
              <a:t>지속시</a:t>
            </a:r>
            <a:r>
              <a:rPr lang="ko-KR" altLang="en-US" sz="1600" dirty="0"/>
              <a:t> 제</a:t>
            </a:r>
            <a:r>
              <a:rPr lang="en-US" altLang="ko-KR" sz="1600" dirty="0"/>
              <a:t>2</a:t>
            </a:r>
            <a:r>
              <a:rPr lang="ko-KR" altLang="en-US" sz="1600" dirty="0"/>
              <a:t>의 </a:t>
            </a:r>
            <a:r>
              <a:rPr lang="ko-KR" altLang="en-US" sz="1600" dirty="0" err="1"/>
              <a:t>한진해운</a:t>
            </a:r>
            <a:r>
              <a:rPr lang="ko-KR" altLang="en-US" sz="1600" dirty="0"/>
              <a:t> 사태를 초래할 수 있어 해상 운임의 가이드라인 방안이 필요</a:t>
            </a:r>
          </a:p>
          <a:p>
            <a:pPr fontAlgn="base"/>
            <a:endParaRPr lang="en-US" altLang="ko-KR" sz="1600" dirty="0"/>
          </a:p>
          <a:p>
            <a:pPr fontAlgn="base"/>
            <a:r>
              <a:rPr lang="en-US" altLang="ko-KR" sz="1600" b="1" dirty="0" smtClean="0"/>
              <a:t>(</a:t>
            </a:r>
            <a:r>
              <a:rPr lang="ko-KR" altLang="en-US" sz="1600" b="1" dirty="0" smtClean="0"/>
              <a:t>불공정 운임 심사제</a:t>
            </a:r>
            <a:r>
              <a:rPr lang="en-US" altLang="ko-KR" sz="1600" b="1" dirty="0" smtClean="0"/>
              <a:t>) </a:t>
            </a:r>
            <a:r>
              <a:rPr lang="ko-KR" altLang="en-US" sz="1600" dirty="0" smtClean="0"/>
              <a:t>선가와 </a:t>
            </a:r>
            <a:r>
              <a:rPr lang="ko-KR" altLang="en-US" sz="1600" dirty="0" err="1"/>
              <a:t>운항비에</a:t>
            </a:r>
            <a:r>
              <a:rPr lang="ko-KR" altLang="en-US" sz="1600" dirty="0"/>
              <a:t> 기초한 컨테이너 원가 가이드라인을 정하고 시장 평균 운임과 가이드라인을 종합적으로 고려하여 불공정 운임이라 판단되는 경우 선사에게 </a:t>
            </a:r>
            <a:r>
              <a:rPr lang="ko-KR" altLang="en-US" sz="1600" dirty="0" err="1"/>
              <a:t>항차</a:t>
            </a:r>
            <a:r>
              <a:rPr lang="ko-KR" altLang="en-US" sz="1600" dirty="0"/>
              <a:t> 원가 자료 </a:t>
            </a:r>
            <a:r>
              <a:rPr lang="ko-KR" altLang="en-US" sz="1600" dirty="0" smtClean="0"/>
              <a:t>요구</a:t>
            </a:r>
            <a:endParaRPr lang="en-US" altLang="ko-KR" sz="1600" dirty="0"/>
          </a:p>
        </p:txBody>
      </p:sp>
      <p:sp>
        <p:nvSpPr>
          <p:cNvPr id="18" name="타원 17"/>
          <p:cNvSpPr/>
          <p:nvPr/>
        </p:nvSpPr>
        <p:spPr>
          <a:xfrm>
            <a:off x="179512" y="3938695"/>
            <a:ext cx="144016" cy="144015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144016" y="3212976"/>
            <a:ext cx="2627784" cy="461665"/>
          </a:xfrm>
          <a:prstGeom prst="rect">
            <a:avLst/>
          </a:prstGeom>
          <a:solidFill>
            <a:schemeClr val="tx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</a:rPr>
              <a:t>중장기</a:t>
            </a:r>
            <a:r>
              <a:rPr lang="ko-KR" alt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정책</a:t>
            </a:r>
            <a:endParaRPr lang="ko-KR" altLang="en-U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-18256" y="-27384"/>
            <a:ext cx="9180512" cy="802758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3. </a:t>
            </a:r>
            <a:r>
              <a:rPr lang="ko-KR" altLang="en-US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협력을 위한 규범적 방안</a:t>
            </a:r>
          </a:p>
        </p:txBody>
      </p:sp>
    </p:spTree>
    <p:extLst>
      <p:ext uri="{BB962C8B-B14F-4D97-AF65-F5344CB8AC3E}">
        <p14:creationId xmlns:p14="http://schemas.microsoft.com/office/powerpoint/2010/main" xmlns="" val="16300896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-36512" y="0"/>
            <a:ext cx="9180512" cy="802758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32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</a:t>
            </a:r>
            <a:r>
              <a:rPr lang="en-US" altLang="ko-KR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국적선사 이용률 향상을 위한 </a:t>
            </a:r>
            <a:r>
              <a:rPr lang="ko-KR" altLang="en-US" sz="3200" b="1" dirty="0" err="1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선화주</a:t>
            </a:r>
            <a:r>
              <a:rPr lang="ko-KR" altLang="en-US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협력방안</a:t>
            </a:r>
          </a:p>
        </p:txBody>
      </p:sp>
      <p:sp>
        <p:nvSpPr>
          <p:cNvPr id="22" name="직사각형 21"/>
          <p:cNvSpPr/>
          <p:nvPr/>
        </p:nvSpPr>
        <p:spPr>
          <a:xfrm>
            <a:off x="349406" y="1268760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국내 화주 중심의 서비스 품질 강화</a:t>
            </a:r>
            <a:endParaRPr lang="en-US" altLang="ko-KR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395536" y="1700808"/>
            <a:ext cx="813690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1600" dirty="0" err="1"/>
              <a:t>선복량</a:t>
            </a:r>
            <a:r>
              <a:rPr lang="ko-KR" altLang="en-US" sz="1600" dirty="0"/>
              <a:t> 부족</a:t>
            </a:r>
            <a:r>
              <a:rPr lang="en-US" altLang="ko-KR" sz="1600" dirty="0"/>
              <a:t>, </a:t>
            </a:r>
            <a:r>
              <a:rPr lang="ko-KR" altLang="en-US" sz="1600" dirty="0"/>
              <a:t>스케줄링 변동 심화 등 최근 외국계 선사들의 저가 운임 대비 서비스 품질에 대한 불만이 제기</a:t>
            </a:r>
          </a:p>
          <a:p>
            <a:pPr fontAlgn="base"/>
            <a:r>
              <a:rPr lang="en-US" altLang="ko-KR" sz="1400" dirty="0" smtClean="0"/>
              <a:t>* </a:t>
            </a:r>
            <a:r>
              <a:rPr lang="ko-KR" altLang="en-US" sz="1400" dirty="0" smtClean="0"/>
              <a:t>한국을 </a:t>
            </a:r>
            <a:r>
              <a:rPr lang="ko-KR" altLang="en-US" sz="1400" dirty="0"/>
              <a:t>경유하는 서비스 </a:t>
            </a:r>
            <a:r>
              <a:rPr lang="ko-KR" altLang="en-US" sz="1400" dirty="0" err="1"/>
              <a:t>항차가</a:t>
            </a:r>
            <a:r>
              <a:rPr lang="ko-KR" altLang="en-US" sz="1400" dirty="0"/>
              <a:t> 줄어들고 </a:t>
            </a:r>
            <a:r>
              <a:rPr lang="ko-KR" altLang="en-US" sz="1400" dirty="0" err="1"/>
              <a:t>선복량이</a:t>
            </a:r>
            <a:r>
              <a:rPr lang="ko-KR" altLang="en-US" sz="1400" dirty="0"/>
              <a:t> 감소함에 따라 일시적으로 </a:t>
            </a:r>
            <a:r>
              <a:rPr lang="en-US" altLang="ko-KR" sz="1400" dirty="0"/>
              <a:t>Owner’s Market</a:t>
            </a:r>
            <a:r>
              <a:rPr lang="ko-KR" altLang="en-US" sz="1400" dirty="0"/>
              <a:t>이 형성되어 선사의 국내 화주에 대한 서비스 품질이 </a:t>
            </a:r>
            <a:r>
              <a:rPr lang="ko-KR" altLang="en-US" sz="1400" dirty="0" smtClean="0"/>
              <a:t>낮아짐</a:t>
            </a:r>
            <a:endParaRPr lang="en-US" altLang="ko-KR" sz="1400" dirty="0" smtClean="0"/>
          </a:p>
          <a:p>
            <a:pPr fontAlgn="base"/>
            <a:endParaRPr lang="ko-KR" altLang="en-US" sz="1400" dirty="0"/>
          </a:p>
          <a:p>
            <a:pPr fontAlgn="base"/>
            <a:r>
              <a:rPr lang="ko-KR" altLang="en-US" sz="1600" dirty="0" smtClean="0"/>
              <a:t>현</a:t>
            </a:r>
            <a:r>
              <a:rPr lang="ko-KR" altLang="en-US" sz="1600" dirty="0" smtClean="0"/>
              <a:t>대상선이 </a:t>
            </a:r>
            <a:r>
              <a:rPr lang="en-US" altLang="ko-KR" sz="1600" dirty="0"/>
              <a:t>2m </a:t>
            </a:r>
            <a:r>
              <a:rPr lang="ko-KR" altLang="en-US" sz="1600" dirty="0" err="1"/>
              <a:t>얼라이언스</a:t>
            </a:r>
            <a:r>
              <a:rPr lang="ko-KR" altLang="en-US" sz="1600" dirty="0"/>
              <a:t> 때문에 </a:t>
            </a:r>
            <a:r>
              <a:rPr lang="en-US" altLang="ko-KR" sz="1600" dirty="0"/>
              <a:t>1</a:t>
            </a:r>
            <a:r>
              <a:rPr lang="ko-KR" altLang="en-US" sz="1600" dirty="0"/>
              <a:t>주에 </a:t>
            </a:r>
            <a:r>
              <a:rPr lang="en-US" altLang="ko-KR" sz="1600" dirty="0"/>
              <a:t>11</a:t>
            </a:r>
            <a:r>
              <a:rPr lang="ko-KR" altLang="en-US" sz="1600" dirty="0"/>
              <a:t>만</a:t>
            </a:r>
            <a:r>
              <a:rPr lang="en-US" altLang="ko-KR" sz="1600" dirty="0" err="1"/>
              <a:t>teu</a:t>
            </a:r>
            <a:r>
              <a:rPr lang="ko-KR" altLang="en-US" sz="1600" dirty="0"/>
              <a:t>밖에 </a:t>
            </a:r>
            <a:r>
              <a:rPr lang="ko-KR" altLang="en-US" sz="1600" dirty="0" err="1"/>
              <a:t>수송할수</a:t>
            </a:r>
            <a:r>
              <a:rPr lang="ko-KR" altLang="en-US" sz="1600" dirty="0"/>
              <a:t> 없고 선복을 확대하거나 선박을 신규로 건조하는데 제한이 </a:t>
            </a:r>
            <a:r>
              <a:rPr lang="ko-KR" altLang="en-US" sz="1600" dirty="0" err="1"/>
              <a:t>있어에</a:t>
            </a:r>
            <a:r>
              <a:rPr lang="ko-KR" altLang="en-US" sz="1600" dirty="0"/>
              <a:t> 당분간은 화주들의 요구를 </a:t>
            </a:r>
            <a:r>
              <a:rPr lang="ko-KR" altLang="en-US" sz="1600" dirty="0" smtClean="0"/>
              <a:t>수용할 수 없음</a:t>
            </a:r>
            <a:endParaRPr lang="en-US" altLang="ko-KR" sz="1600" dirty="0" smtClean="0"/>
          </a:p>
          <a:p>
            <a:pPr fontAlgn="base"/>
            <a:r>
              <a:rPr lang="en-US" altLang="ko-KR" sz="1400" i="1" dirty="0" smtClean="0"/>
              <a:t>*</a:t>
            </a:r>
            <a:r>
              <a:rPr lang="ko-KR" altLang="en-US" sz="1400" i="1" dirty="0" smtClean="0"/>
              <a:t>내년 하반기 이후 현대의 </a:t>
            </a:r>
            <a:r>
              <a:rPr lang="en-US" altLang="ko-KR" sz="1400" i="1" dirty="0" smtClean="0"/>
              <a:t>post 2m </a:t>
            </a:r>
            <a:r>
              <a:rPr lang="ko-KR" altLang="en-US" sz="1400" i="1" dirty="0" smtClean="0"/>
              <a:t>이후 계약 상황에 따라 </a:t>
            </a:r>
            <a:r>
              <a:rPr lang="ko-KR" altLang="en-US" sz="1400" i="1" dirty="0" err="1" smtClean="0"/>
              <a:t>선복량을</a:t>
            </a:r>
            <a:r>
              <a:rPr lang="ko-KR" altLang="en-US" sz="1400" i="1" dirty="0" smtClean="0"/>
              <a:t> 확대해 안정적으로 서비스 가능 </a:t>
            </a:r>
            <a:endParaRPr lang="en-US" altLang="ko-KR" sz="1400" i="1" dirty="0" smtClean="0"/>
          </a:p>
          <a:p>
            <a:pPr fontAlgn="base"/>
            <a:endParaRPr lang="en-US" altLang="ko-KR" sz="1600" dirty="0" smtClean="0"/>
          </a:p>
          <a:p>
            <a:pPr fontAlgn="base"/>
            <a:r>
              <a:rPr lang="en-US" altLang="ko-KR" sz="1600" b="1" dirty="0" smtClean="0"/>
              <a:t>(</a:t>
            </a:r>
            <a:r>
              <a:rPr lang="ko-KR" altLang="en-US" sz="1600" b="1" dirty="0" smtClean="0"/>
              <a:t>국내 </a:t>
            </a:r>
            <a:r>
              <a:rPr lang="ko-KR" altLang="en-US" sz="1600" b="1" dirty="0"/>
              <a:t>화주를 위한 특별 서비스 마련 </a:t>
            </a:r>
            <a:r>
              <a:rPr lang="en-US" altLang="ko-KR" sz="1600" b="1" dirty="0" smtClean="0"/>
              <a:t>)</a:t>
            </a:r>
            <a:r>
              <a:rPr lang="en-US" altLang="ko-KR" sz="1600" dirty="0" smtClean="0"/>
              <a:t> </a:t>
            </a:r>
            <a:r>
              <a:rPr lang="ko-KR" altLang="en-US" sz="1600" dirty="0" err="1"/>
              <a:t>적시성</a:t>
            </a:r>
            <a:r>
              <a:rPr lang="ko-KR" altLang="en-US" sz="1600" dirty="0"/>
              <a:t> 담보와 우대 운임</a:t>
            </a:r>
            <a:r>
              <a:rPr lang="en-US" altLang="ko-KR" sz="1600" dirty="0"/>
              <a:t>, </a:t>
            </a:r>
            <a:r>
              <a:rPr lang="ko-KR" altLang="en-US" sz="1600" dirty="0" err="1"/>
              <a:t>선복량</a:t>
            </a:r>
            <a:r>
              <a:rPr lang="ko-KR" altLang="en-US" sz="1600" dirty="0"/>
              <a:t> 우선 배정 등을 포함한 프리미엄 서비스를 대량 화물</a:t>
            </a:r>
            <a:r>
              <a:rPr lang="en-US" altLang="ko-KR" sz="1600" dirty="0"/>
              <a:t>, </a:t>
            </a:r>
            <a:r>
              <a:rPr lang="ko-KR" altLang="en-US" sz="1600" dirty="0"/>
              <a:t>장기 계약 수송고객부터 차별적으로 제공 </a:t>
            </a:r>
            <a:endParaRPr lang="en-US" altLang="ko-KR" sz="1600" dirty="0" smtClean="0"/>
          </a:p>
          <a:p>
            <a:pPr fontAlgn="base"/>
            <a:endParaRPr lang="ko-KR" altLang="en-US" sz="1600" dirty="0"/>
          </a:p>
          <a:p>
            <a:pPr fontAlgn="base"/>
            <a:r>
              <a:rPr lang="en-US" altLang="ko-KR" sz="1600" dirty="0" smtClean="0"/>
              <a:t> </a:t>
            </a:r>
            <a:r>
              <a:rPr lang="ko-KR" altLang="en-US" sz="1600" dirty="0"/>
              <a:t>화주와 선사가 함께 동반 해외 진출하는 중국의 모델을 </a:t>
            </a:r>
            <a:r>
              <a:rPr lang="ko-KR" altLang="en-US" sz="1600" dirty="0" err="1"/>
              <a:t>벤치마킹하여</a:t>
            </a:r>
            <a:r>
              <a:rPr lang="ko-KR" altLang="en-US" sz="1600" dirty="0"/>
              <a:t> </a:t>
            </a:r>
            <a:r>
              <a:rPr lang="ko-KR" altLang="en-US" sz="1600" dirty="0" err="1"/>
              <a:t>포워더</a:t>
            </a:r>
            <a:r>
              <a:rPr lang="en-US" altLang="ko-KR" sz="1600" dirty="0"/>
              <a:t>, </a:t>
            </a:r>
            <a:r>
              <a:rPr lang="ko-KR" altLang="en-US" sz="1600" dirty="0"/>
              <a:t>화주</a:t>
            </a:r>
            <a:r>
              <a:rPr lang="en-US" altLang="ko-KR" sz="1600" dirty="0"/>
              <a:t>, </a:t>
            </a:r>
            <a:r>
              <a:rPr lang="ko-KR" altLang="en-US" sz="1600" dirty="0"/>
              <a:t>선사가 동반하여 고객서비스를 제공하는 비즈니스 모델 개발 </a:t>
            </a:r>
          </a:p>
          <a:p>
            <a:pPr fontAlgn="base"/>
            <a:endParaRPr lang="en-US" altLang="ko-KR" sz="1600" dirty="0"/>
          </a:p>
          <a:p>
            <a:pPr fontAlgn="base"/>
            <a:endParaRPr lang="ko-KR" altLang="en-US" sz="1600" dirty="0"/>
          </a:p>
          <a:p>
            <a:pPr fontAlgn="base"/>
            <a:endParaRPr lang="ko-KR" altLang="en-US" sz="1600" dirty="0"/>
          </a:p>
        </p:txBody>
      </p:sp>
      <p:sp>
        <p:nvSpPr>
          <p:cNvPr id="24" name="타원 23"/>
          <p:cNvSpPr/>
          <p:nvPr/>
        </p:nvSpPr>
        <p:spPr>
          <a:xfrm>
            <a:off x="179512" y="1404407"/>
            <a:ext cx="144016" cy="144015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6872148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/>
          <p:cNvSpPr/>
          <p:nvPr/>
        </p:nvSpPr>
        <p:spPr>
          <a:xfrm>
            <a:off x="368740" y="1737804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b="1" dirty="0" smtClean="0"/>
              <a:t>화주의 선사 또는 선박 지분 참여 확대</a:t>
            </a:r>
            <a:endParaRPr lang="ko-KR" altLang="en-US" dirty="0"/>
          </a:p>
        </p:txBody>
      </p:sp>
      <p:sp>
        <p:nvSpPr>
          <p:cNvPr id="17" name="직사각형 16"/>
          <p:cNvSpPr/>
          <p:nvPr/>
        </p:nvSpPr>
        <p:spPr>
          <a:xfrm>
            <a:off x="395536" y="2164373"/>
            <a:ext cx="8136904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600" dirty="0" smtClean="0"/>
              <a:t>Trade off </a:t>
            </a:r>
            <a:r>
              <a:rPr lang="ko-KR" altLang="en-US" sz="1600" dirty="0" smtClean="0"/>
              <a:t>인 </a:t>
            </a:r>
            <a:r>
              <a:rPr lang="ko-KR" altLang="en-US" sz="1600" dirty="0" err="1" smtClean="0"/>
              <a:t>선화주</a:t>
            </a:r>
            <a:r>
              <a:rPr lang="ko-KR" altLang="en-US" sz="1600" dirty="0" smtClean="0"/>
              <a:t> 관계가 화주가 </a:t>
            </a:r>
            <a:r>
              <a:rPr lang="ko-KR" altLang="en-US" sz="1600" dirty="0"/>
              <a:t>지분에 </a:t>
            </a:r>
            <a:r>
              <a:rPr lang="ko-KR" altLang="en-US" sz="1600" dirty="0" smtClean="0"/>
              <a:t>참여함으로써 </a:t>
            </a:r>
            <a:r>
              <a:rPr lang="ko-KR" altLang="en-US" sz="1600" dirty="0"/>
              <a:t>선사와 화주의 이익이 일치하기 때문에 저가 운임을 방지하고 운임안정성에 긍정적 영향을 미침</a:t>
            </a:r>
          </a:p>
          <a:p>
            <a:pPr fontAlgn="base"/>
            <a:r>
              <a:rPr lang="en-US" altLang="ko-KR" sz="1600" b="1" dirty="0"/>
              <a:t>(</a:t>
            </a:r>
            <a:r>
              <a:rPr lang="en-US" altLang="ko-KR" sz="1600" b="1" dirty="0" err="1"/>
              <a:t>선박</a:t>
            </a:r>
            <a:r>
              <a:rPr lang="en-US" altLang="ko-KR" sz="1600" b="1" dirty="0"/>
              <a:t> </a:t>
            </a:r>
            <a:r>
              <a:rPr lang="en-US" altLang="ko-KR" sz="1600" b="1" dirty="0" err="1"/>
              <a:t>펀드</a:t>
            </a:r>
            <a:r>
              <a:rPr lang="en-US" altLang="ko-KR" sz="1600" b="1" dirty="0"/>
              <a:t>)</a:t>
            </a:r>
            <a:r>
              <a:rPr lang="en-US" altLang="ko-KR" sz="1600" dirty="0"/>
              <a:t> </a:t>
            </a:r>
            <a:r>
              <a:rPr lang="en-US" altLang="ko-KR" sz="1600" dirty="0" err="1"/>
              <a:t>화주가</a:t>
            </a:r>
            <a:r>
              <a:rPr lang="en-US" altLang="ko-KR" sz="1600" dirty="0"/>
              <a:t> </a:t>
            </a:r>
            <a:r>
              <a:rPr lang="en-US" altLang="ko-KR" sz="1600" dirty="0" err="1"/>
              <a:t>선박</a:t>
            </a:r>
            <a:r>
              <a:rPr lang="en-US" altLang="ko-KR" sz="1600" dirty="0"/>
              <a:t> </a:t>
            </a:r>
            <a:r>
              <a:rPr lang="en-US" altLang="ko-KR" sz="1600" dirty="0" err="1"/>
              <a:t>펀드</a:t>
            </a:r>
            <a:r>
              <a:rPr lang="en-US" altLang="ko-KR" sz="1600" dirty="0"/>
              <a:t>(</a:t>
            </a:r>
            <a:r>
              <a:rPr lang="en-US" altLang="ko-KR" sz="1600" dirty="0" err="1"/>
              <a:t>사모</a:t>
            </a:r>
            <a:r>
              <a:rPr lang="en-US" altLang="ko-KR" sz="1600" dirty="0"/>
              <a:t> </a:t>
            </a:r>
            <a:r>
              <a:rPr lang="en-US" altLang="ko-KR" sz="1600" dirty="0" err="1"/>
              <a:t>펀드</a:t>
            </a:r>
            <a:r>
              <a:rPr lang="en-US" altLang="ko-KR" sz="1600" dirty="0"/>
              <a:t>)에 </a:t>
            </a:r>
            <a:r>
              <a:rPr lang="en-US" altLang="ko-KR" sz="1600" dirty="0" err="1"/>
              <a:t>출자하여</a:t>
            </a:r>
            <a:r>
              <a:rPr lang="en-US" altLang="ko-KR" sz="1600" dirty="0"/>
              <a:t> 동 </a:t>
            </a:r>
            <a:r>
              <a:rPr lang="en-US" altLang="ko-KR" sz="1600" dirty="0" err="1"/>
              <a:t>선박</a:t>
            </a:r>
            <a:r>
              <a:rPr lang="en-US" altLang="ko-KR" sz="1600" dirty="0"/>
              <a:t> </a:t>
            </a:r>
            <a:r>
              <a:rPr lang="en-US" altLang="ko-KR" sz="1600" dirty="0" err="1"/>
              <a:t>펀드가</a:t>
            </a:r>
            <a:r>
              <a:rPr lang="en-US" altLang="ko-KR" sz="1600" dirty="0"/>
              <a:t> </a:t>
            </a:r>
            <a:r>
              <a:rPr lang="en-US" altLang="ko-KR" sz="1600" dirty="0" err="1"/>
              <a:t>컨테이너</a:t>
            </a:r>
            <a:r>
              <a:rPr lang="en-US" altLang="ko-KR" sz="1600" dirty="0"/>
              <a:t> </a:t>
            </a:r>
            <a:r>
              <a:rPr lang="en-US" altLang="ko-KR" sz="1600" dirty="0" err="1"/>
              <a:t>선박을</a:t>
            </a:r>
            <a:r>
              <a:rPr lang="en-US" altLang="ko-KR" sz="1600" dirty="0"/>
              <a:t> </a:t>
            </a:r>
            <a:r>
              <a:rPr lang="en-US" altLang="ko-KR" sz="1600" dirty="0" err="1"/>
              <a:t>발주</a:t>
            </a:r>
            <a:r>
              <a:rPr lang="en-US" altLang="ko-KR" sz="1600" dirty="0"/>
              <a:t>, </a:t>
            </a:r>
            <a:r>
              <a:rPr lang="en-US" altLang="ko-KR" sz="1600" dirty="0" err="1"/>
              <a:t>해운선사가</a:t>
            </a:r>
            <a:r>
              <a:rPr lang="en-US" altLang="ko-KR" sz="1600" dirty="0"/>
              <a:t> </a:t>
            </a:r>
            <a:r>
              <a:rPr lang="en-US" altLang="ko-KR" sz="1600" dirty="0" err="1"/>
              <a:t>운영</a:t>
            </a:r>
            <a:r>
              <a:rPr lang="en-US" altLang="ko-KR" sz="1600" dirty="0"/>
              <a:t>(BBCHP)</a:t>
            </a:r>
            <a:r>
              <a:rPr lang="en-US" altLang="ko-KR" sz="1600" dirty="0" err="1"/>
              <a:t>하는</a:t>
            </a:r>
            <a:r>
              <a:rPr lang="en-US" altLang="ko-KR" sz="1600" dirty="0"/>
              <a:t> </a:t>
            </a:r>
            <a:r>
              <a:rPr lang="en-US" altLang="ko-KR" sz="1600" dirty="0" err="1"/>
              <a:t>삼각</a:t>
            </a:r>
            <a:r>
              <a:rPr lang="en-US" altLang="ko-KR" sz="1600" dirty="0"/>
              <a:t>(</a:t>
            </a:r>
            <a:r>
              <a:rPr lang="en-US" altLang="ko-KR" sz="1600" dirty="0" err="1"/>
              <a:t>Tripytch</a:t>
            </a:r>
            <a:r>
              <a:rPr lang="en-US" altLang="ko-KR" sz="1600" dirty="0"/>
              <a:t>) </a:t>
            </a:r>
            <a:r>
              <a:rPr lang="en-US" altLang="ko-KR" sz="1600" dirty="0" err="1"/>
              <a:t>운영</a:t>
            </a:r>
            <a:r>
              <a:rPr lang="en-US" altLang="ko-KR" sz="1600" dirty="0"/>
              <a:t> </a:t>
            </a:r>
          </a:p>
          <a:p>
            <a:pPr fontAlgn="base"/>
            <a:endParaRPr lang="en-US" altLang="ko-KR" sz="1600" b="1" dirty="0" smtClean="0"/>
          </a:p>
          <a:p>
            <a:pPr fontAlgn="base"/>
            <a:r>
              <a:rPr lang="en-US" altLang="ko-KR" sz="1600" b="1" dirty="0"/>
              <a:t>(</a:t>
            </a:r>
            <a:r>
              <a:rPr lang="ko-KR" altLang="en-US" sz="1600" b="1" dirty="0"/>
              <a:t>선사 지분 투자</a:t>
            </a:r>
            <a:r>
              <a:rPr lang="en-US" altLang="ko-KR" sz="1600" b="1" dirty="0"/>
              <a:t>)</a:t>
            </a:r>
            <a:r>
              <a:rPr lang="ko-KR" altLang="en-US" sz="1600" dirty="0"/>
              <a:t> 컨테이너 선박 특성을 고려하여 화주의 선사 지분 투자를 통해 주가의 시세차익</a:t>
            </a:r>
            <a:r>
              <a:rPr lang="en-US" altLang="ko-KR" sz="1600" dirty="0"/>
              <a:t>, </a:t>
            </a:r>
            <a:r>
              <a:rPr lang="ko-KR" altLang="en-US" sz="1600" dirty="0"/>
              <a:t>이익 배당 형태로 이윤을 공유하는 형태</a:t>
            </a:r>
          </a:p>
          <a:p>
            <a:pPr fontAlgn="base"/>
            <a:endParaRPr lang="en-US" altLang="ko-KR" sz="1600" b="1" dirty="0" smtClean="0"/>
          </a:p>
          <a:p>
            <a:pPr fontAlgn="base"/>
            <a:r>
              <a:rPr lang="en-US" altLang="ko-KR" sz="1600" b="1" dirty="0" smtClean="0"/>
              <a:t>(</a:t>
            </a:r>
            <a:r>
              <a:rPr lang="ko-KR" altLang="en-US" sz="1600" b="1" dirty="0"/>
              <a:t>선사 그룹 투자</a:t>
            </a:r>
            <a:r>
              <a:rPr lang="en-US" altLang="ko-KR" sz="1600" b="1" dirty="0"/>
              <a:t>) </a:t>
            </a:r>
            <a:r>
              <a:rPr lang="ko-KR" altLang="en-US" sz="1600" dirty="0" smtClean="0"/>
              <a:t>선사들의 </a:t>
            </a:r>
            <a:r>
              <a:rPr lang="ko-KR" altLang="en-US" sz="1600" dirty="0"/>
              <a:t>제</a:t>
            </a:r>
            <a:r>
              <a:rPr lang="en-US" altLang="ko-KR" sz="1600" dirty="0"/>
              <a:t>3</a:t>
            </a:r>
            <a:r>
              <a:rPr lang="ko-KR" altLang="en-US" sz="1600" dirty="0"/>
              <a:t>자 배정 우선주에 투자하는 </a:t>
            </a:r>
            <a:r>
              <a:rPr lang="en-US" altLang="ko-KR" sz="1600" dirty="0" smtClean="0"/>
              <a:t>SPC</a:t>
            </a:r>
            <a:r>
              <a:rPr lang="ko-KR" altLang="en-US" sz="1600" dirty="0" smtClean="0"/>
              <a:t>를 </a:t>
            </a:r>
            <a:r>
              <a:rPr lang="ko-KR" altLang="en-US" sz="1600" dirty="0"/>
              <a:t>만들고 여기에 화주가 투자하는 </a:t>
            </a:r>
            <a:r>
              <a:rPr lang="ko-KR" altLang="en-US" sz="1600" dirty="0" smtClean="0"/>
              <a:t>방법</a:t>
            </a:r>
            <a:endParaRPr lang="en-US" altLang="ko-KR" sz="1600" dirty="0" smtClean="0"/>
          </a:p>
          <a:p>
            <a:pPr fontAlgn="base"/>
            <a:r>
              <a:rPr lang="en-US" altLang="ko-KR" sz="1400" i="1" dirty="0" smtClean="0"/>
              <a:t>*</a:t>
            </a:r>
            <a:r>
              <a:rPr lang="ko-KR" altLang="en-US" sz="1400" i="1" dirty="0" smtClean="0"/>
              <a:t>대형 화주의 선사 지배를 방지하고 특정 선사에 화주 투자가 집중되는 것을 방지하기 위해</a:t>
            </a:r>
            <a:endParaRPr lang="ko-KR" altLang="en-US" sz="1400" i="1" dirty="0"/>
          </a:p>
        </p:txBody>
      </p:sp>
      <p:sp>
        <p:nvSpPr>
          <p:cNvPr id="18" name="타원 17"/>
          <p:cNvSpPr/>
          <p:nvPr/>
        </p:nvSpPr>
        <p:spPr>
          <a:xfrm>
            <a:off x="179512" y="1850463"/>
            <a:ext cx="144016" cy="144015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144016" y="1124744"/>
            <a:ext cx="2627784" cy="461665"/>
          </a:xfrm>
          <a:prstGeom prst="rect">
            <a:avLst/>
          </a:prstGeom>
          <a:solidFill>
            <a:schemeClr val="tx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</a:rPr>
              <a:t>중장기</a:t>
            </a:r>
            <a:r>
              <a:rPr lang="ko-KR" alt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정책</a:t>
            </a:r>
            <a:endParaRPr lang="ko-KR" altLang="en-U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-36512" y="0"/>
            <a:ext cx="9180512" cy="802758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32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</a:t>
            </a:r>
            <a:r>
              <a:rPr lang="en-US" altLang="ko-KR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국적선사 이용률 향상을 위한 </a:t>
            </a:r>
            <a:r>
              <a:rPr lang="ko-KR" altLang="en-US" sz="3200" b="1" dirty="0" err="1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선화주</a:t>
            </a:r>
            <a:r>
              <a:rPr lang="ko-KR" altLang="en-US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협력방안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368740" y="5085184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b="1" dirty="0" smtClean="0"/>
              <a:t>컨테이너 화물 장기 운송계약 모델 마련</a:t>
            </a:r>
            <a:endParaRPr lang="ko-KR" altLang="en-US" dirty="0"/>
          </a:p>
        </p:txBody>
      </p:sp>
      <p:sp>
        <p:nvSpPr>
          <p:cNvPr id="20" name="직사각형 19"/>
          <p:cNvSpPr/>
          <p:nvPr/>
        </p:nvSpPr>
        <p:spPr>
          <a:xfrm>
            <a:off x="395536" y="5589240"/>
            <a:ext cx="81369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1600" dirty="0"/>
              <a:t>주기적이고 대량의 수출입이 가능한 화물은 규칙적인 </a:t>
            </a:r>
            <a:r>
              <a:rPr lang="ko-KR" altLang="en-US" sz="1600" dirty="0" err="1"/>
              <a:t>선복량</a:t>
            </a:r>
            <a:r>
              <a:rPr lang="ko-KR" altLang="en-US" sz="1600" dirty="0"/>
              <a:t> 소비가 가능하여 장기 계약 모델 개발 가능성이 </a:t>
            </a:r>
            <a:r>
              <a:rPr lang="ko-KR" altLang="en-US" sz="1600" dirty="0" smtClean="0"/>
              <a:t>높음</a:t>
            </a:r>
            <a:endParaRPr lang="en-US" altLang="ko-KR" sz="1600" dirty="0"/>
          </a:p>
          <a:p>
            <a:pPr fontAlgn="base"/>
            <a:r>
              <a:rPr lang="en-US" altLang="ko-KR" sz="1400" i="1" dirty="0"/>
              <a:t>*</a:t>
            </a:r>
            <a:r>
              <a:rPr lang="ko-KR" altLang="en-US" sz="1400" i="1" dirty="0" smtClean="0"/>
              <a:t>장기 </a:t>
            </a:r>
            <a:r>
              <a:rPr lang="ko-KR" altLang="en-US" sz="1400" i="1" dirty="0"/>
              <a:t>운송계약은 담보의 효력이 있어 선박의 </a:t>
            </a:r>
            <a:r>
              <a:rPr lang="en-US" altLang="ko-KR" sz="1400" i="1" dirty="0"/>
              <a:t>PF </a:t>
            </a:r>
            <a:r>
              <a:rPr lang="ko-KR" altLang="en-US" sz="1400" i="1" dirty="0"/>
              <a:t>금융을 </a:t>
            </a:r>
            <a:r>
              <a:rPr lang="ko-KR" altLang="en-US" sz="1400" i="1" dirty="0" smtClean="0"/>
              <a:t>가능하게 하며 </a:t>
            </a:r>
            <a:r>
              <a:rPr lang="ko-KR" altLang="en-US" sz="1400" i="1" dirty="0"/>
              <a:t>선박 확보에도 매우 유리하기 때문에 추가 운임 인하 여력이 있음</a:t>
            </a:r>
          </a:p>
        </p:txBody>
      </p:sp>
      <p:sp>
        <p:nvSpPr>
          <p:cNvPr id="21" name="타원 20"/>
          <p:cNvSpPr/>
          <p:nvPr/>
        </p:nvSpPr>
        <p:spPr>
          <a:xfrm>
            <a:off x="179512" y="5197843"/>
            <a:ext cx="144016" cy="144015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7828354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평행 사변형 2"/>
          <p:cNvSpPr/>
          <p:nvPr/>
        </p:nvSpPr>
        <p:spPr>
          <a:xfrm>
            <a:off x="251520" y="1412776"/>
            <a:ext cx="7416824" cy="108012"/>
          </a:xfrm>
          <a:prstGeom prst="parallelogram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평행 사변형 3"/>
          <p:cNvSpPr/>
          <p:nvPr/>
        </p:nvSpPr>
        <p:spPr>
          <a:xfrm rot="10800000">
            <a:off x="251520" y="1565173"/>
            <a:ext cx="4752528" cy="108015"/>
          </a:xfrm>
          <a:prstGeom prst="parallelogram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1128301" y="2204864"/>
            <a:ext cx="6684059" cy="1656184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r>
              <a:rPr lang="en-US" altLang="ko-KR" sz="4800" b="1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5. </a:t>
            </a:r>
            <a:r>
              <a:rPr lang="ko-KR" altLang="en-US" sz="4800" b="1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결론 및 정책방안</a:t>
            </a:r>
            <a:endParaRPr lang="en-US" altLang="ko-KR" sz="4000" b="1" dirty="0" smtClean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0862465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-36512" y="0"/>
            <a:ext cx="9180512" cy="802758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결론 및 정책방안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368740" y="1052736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b="1" dirty="0" smtClean="0"/>
              <a:t>선</a:t>
            </a:r>
            <a:r>
              <a:rPr lang="en-US" altLang="ko-KR" b="1" dirty="0" smtClean="0"/>
              <a:t>·</a:t>
            </a:r>
            <a:r>
              <a:rPr lang="ko-KR" altLang="en-US" b="1" dirty="0" smtClean="0"/>
              <a:t>화주 상생을 위해서는 정부의 관심과 정책적 지원이 절실함</a:t>
            </a:r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395536" y="1479305"/>
            <a:ext cx="813690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1600" dirty="0"/>
              <a:t>선</a:t>
            </a:r>
            <a:r>
              <a:rPr lang="en-US" altLang="ko-KR" sz="1600" dirty="0"/>
              <a:t>·</a:t>
            </a:r>
            <a:r>
              <a:rPr lang="ko-KR" altLang="en-US" sz="1600" dirty="0"/>
              <a:t>화주는 비용적으로 </a:t>
            </a:r>
            <a:r>
              <a:rPr lang="en-US" altLang="ko-KR" sz="1600" dirty="0"/>
              <a:t>Trade off </a:t>
            </a:r>
            <a:r>
              <a:rPr lang="ko-KR" altLang="en-US" sz="1600" dirty="0"/>
              <a:t>관계를 가지기 때문에 시황에 따라 어느 한쪽이 희생할 수밖에 없는 구조임</a:t>
            </a:r>
          </a:p>
          <a:p>
            <a:pPr fontAlgn="base"/>
            <a:endParaRPr lang="en-US" altLang="ko-KR" sz="1600" b="1" dirty="0" smtClean="0"/>
          </a:p>
          <a:p>
            <a:pPr fontAlgn="base"/>
            <a:r>
              <a:rPr lang="ko-KR" altLang="en-US" sz="1600" dirty="0"/>
              <a:t>또한 중소화주와 대형화주</a:t>
            </a:r>
            <a:r>
              <a:rPr lang="en-US" altLang="ko-KR" sz="1600" dirty="0"/>
              <a:t>, </a:t>
            </a:r>
            <a:r>
              <a:rPr lang="ko-KR" altLang="en-US" sz="1600" dirty="0"/>
              <a:t>중소선사와 대형선사의 차이에 따라 운임 결정력이 다르기 때문에 형평성을 맞춰줄 국가의 감시와 지원이 필요</a:t>
            </a:r>
          </a:p>
          <a:p>
            <a:pPr fontAlgn="base"/>
            <a:endParaRPr lang="en-US" altLang="ko-KR" sz="1600" b="1" dirty="0" smtClean="0"/>
          </a:p>
          <a:p>
            <a:pPr fontAlgn="base"/>
            <a:r>
              <a:rPr lang="ko-KR" altLang="en-US" sz="1600" dirty="0"/>
              <a:t>국적선사의 이용은 선박발주</a:t>
            </a:r>
            <a:r>
              <a:rPr lang="en-US" altLang="ko-KR" sz="1600" dirty="0"/>
              <a:t>-</a:t>
            </a:r>
            <a:r>
              <a:rPr lang="ko-KR" altLang="en-US" sz="1600" dirty="0"/>
              <a:t>금융</a:t>
            </a:r>
            <a:r>
              <a:rPr lang="en-US" altLang="ko-KR" sz="1600" dirty="0"/>
              <a:t>-</a:t>
            </a:r>
            <a:r>
              <a:rPr lang="ko-KR" altLang="en-US" sz="1600" dirty="0"/>
              <a:t>조선 및 철강 산업 진흥</a:t>
            </a:r>
            <a:r>
              <a:rPr lang="en-US" altLang="ko-KR" sz="1600" dirty="0"/>
              <a:t>-</a:t>
            </a:r>
            <a:r>
              <a:rPr lang="ko-KR" altLang="en-US" sz="1600" dirty="0"/>
              <a:t>원료 운송수요 창출의 </a:t>
            </a:r>
            <a:r>
              <a:rPr lang="ko-KR" altLang="en-US" sz="1600" dirty="0" err="1"/>
              <a:t>선순환</a:t>
            </a:r>
            <a:r>
              <a:rPr lang="ko-KR" altLang="en-US" sz="1600" dirty="0"/>
              <a:t> 사이클을 만드는 시발점으로 자국화물 </a:t>
            </a:r>
            <a:r>
              <a:rPr lang="ko-KR" altLang="en-US" sz="1600" dirty="0" err="1"/>
              <a:t>적취율</a:t>
            </a:r>
            <a:r>
              <a:rPr lang="ko-KR" altLang="en-US" sz="1600" dirty="0"/>
              <a:t> 제고를 위한 </a:t>
            </a:r>
            <a:r>
              <a:rPr lang="ko-KR" altLang="en-US" sz="1600" dirty="0" err="1"/>
              <a:t>유인책이</a:t>
            </a:r>
            <a:r>
              <a:rPr lang="ko-KR" altLang="en-US" sz="1600" dirty="0"/>
              <a:t> 필요</a:t>
            </a:r>
          </a:p>
        </p:txBody>
      </p:sp>
      <p:sp>
        <p:nvSpPr>
          <p:cNvPr id="6" name="타원 5"/>
          <p:cNvSpPr/>
          <p:nvPr/>
        </p:nvSpPr>
        <p:spPr>
          <a:xfrm>
            <a:off x="179512" y="1165395"/>
            <a:ext cx="144016" cy="144015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368740" y="4005064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b="1" dirty="0" smtClean="0"/>
              <a:t>선</a:t>
            </a:r>
            <a:r>
              <a:rPr lang="en-US" altLang="ko-KR" b="1" dirty="0" smtClean="0"/>
              <a:t>·</a:t>
            </a:r>
            <a:r>
              <a:rPr lang="ko-KR" altLang="en-US" b="1" dirty="0" smtClean="0"/>
              <a:t>화주간 상호 지분출자와 장기 운송계약을 바탕으로 한 동반자적 관계 형성</a:t>
            </a:r>
            <a:endParaRPr lang="ko-KR" altLang="en-US" dirty="0"/>
          </a:p>
        </p:txBody>
      </p:sp>
      <p:sp>
        <p:nvSpPr>
          <p:cNvPr id="8" name="타원 7"/>
          <p:cNvSpPr/>
          <p:nvPr/>
        </p:nvSpPr>
        <p:spPr>
          <a:xfrm>
            <a:off x="179512" y="4117723"/>
            <a:ext cx="144016" cy="144015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467544" y="4509120"/>
            <a:ext cx="813690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1600" dirty="0" smtClean="0"/>
              <a:t>일본과 같이 선사의 국내 화주 중심의 서비스 강화 노력이 선행되어야 화주의 신뢰를 확보할 수 있음</a:t>
            </a:r>
            <a:endParaRPr lang="en-US" altLang="ko-KR" sz="1600" dirty="0" smtClean="0"/>
          </a:p>
          <a:p>
            <a:pPr fontAlgn="base"/>
            <a:endParaRPr lang="en-US" altLang="ko-KR" sz="1600" dirty="0" smtClean="0"/>
          </a:p>
          <a:p>
            <a:pPr fontAlgn="base"/>
            <a:r>
              <a:rPr lang="ko-KR" altLang="en-US" sz="1600" b="1" dirty="0" smtClean="0"/>
              <a:t>화주의 선사에 대한 지분 투자를 통해 중장기적으로 위험과 수익을 공유하여 </a:t>
            </a:r>
            <a:r>
              <a:rPr lang="en-US" altLang="ko-KR" sz="1600" b="1" dirty="0" smtClean="0"/>
              <a:t>Tradeoff </a:t>
            </a:r>
            <a:r>
              <a:rPr lang="ko-KR" altLang="en-US" sz="1600" b="1" dirty="0" smtClean="0"/>
              <a:t>관계를 벗어나는 노력 필요</a:t>
            </a:r>
            <a:endParaRPr lang="en-US" altLang="ko-KR" sz="1600" b="1" dirty="0" smtClean="0"/>
          </a:p>
          <a:p>
            <a:pPr fontAlgn="base"/>
            <a:endParaRPr lang="en-US" altLang="ko-KR" sz="1600" b="1" dirty="0" smtClean="0"/>
          </a:p>
          <a:p>
            <a:pPr fontAlgn="base"/>
            <a:r>
              <a:rPr lang="ko-KR" altLang="en-US" sz="1600" dirty="0" smtClean="0"/>
              <a:t>컨테이너 화물의 장기 운송계약 비즈니스 모델을 개발하여 선박발주 등에 활용 할 수 있도록 하여 장기적인 관계 형성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xmlns="" val="38427009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563</TotalTime>
  <Words>2488</Words>
  <Application>Microsoft Office PowerPoint</Application>
  <PresentationFormat>화면 슬라이드 쇼(4:3)</PresentationFormat>
  <Paragraphs>409</Paragraphs>
  <Slides>26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2</vt:i4>
      </vt:variant>
      <vt:variant>
        <vt:lpstr>슬라이드 제목</vt:lpstr>
      </vt:variant>
      <vt:variant>
        <vt:i4>26</vt:i4>
      </vt:variant>
    </vt:vector>
  </HeadingPairs>
  <TitlesOfParts>
    <vt:vector size="28" baseType="lpstr">
      <vt:lpstr>Office 테마</vt:lpstr>
      <vt:lpstr>1_Office 테마</vt:lpstr>
      <vt:lpstr>선화주 상생을 위한 정책발굴 연구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YJW</dc:creator>
  <cp:lastModifiedBy>박형기</cp:lastModifiedBy>
  <cp:revision>35</cp:revision>
  <dcterms:created xsi:type="dcterms:W3CDTF">2017-06-19T02:35:06Z</dcterms:created>
  <dcterms:modified xsi:type="dcterms:W3CDTF">2017-06-21T08:36:56Z</dcterms:modified>
</cp:coreProperties>
</file>